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  <p:sldMasterId id="2147483661" r:id="rId3"/>
    <p:sldMasterId id="2147483687" r:id="rId4"/>
  </p:sldMasterIdLst>
  <p:notesMasterIdLst>
    <p:notesMasterId r:id="rId32"/>
  </p:notesMasterIdLst>
  <p:handoutMasterIdLst>
    <p:handoutMasterId r:id="rId33"/>
  </p:handoutMasterIdLst>
  <p:sldIdLst>
    <p:sldId id="433" r:id="rId5"/>
    <p:sldId id="386" r:id="rId6"/>
    <p:sldId id="419" r:id="rId7"/>
    <p:sldId id="341" r:id="rId8"/>
    <p:sldId id="468" r:id="rId9"/>
    <p:sldId id="469" r:id="rId10"/>
    <p:sldId id="455" r:id="rId11"/>
    <p:sldId id="443" r:id="rId12"/>
    <p:sldId id="444" r:id="rId13"/>
    <p:sldId id="435" r:id="rId14"/>
    <p:sldId id="439" r:id="rId15"/>
    <p:sldId id="437" r:id="rId16"/>
    <p:sldId id="440" r:id="rId17"/>
    <p:sldId id="470" r:id="rId18"/>
    <p:sldId id="445" r:id="rId19"/>
    <p:sldId id="454" r:id="rId20"/>
    <p:sldId id="462" r:id="rId21"/>
    <p:sldId id="463" r:id="rId22"/>
    <p:sldId id="464" r:id="rId23"/>
    <p:sldId id="471" r:id="rId24"/>
    <p:sldId id="473" r:id="rId25"/>
    <p:sldId id="472" r:id="rId26"/>
    <p:sldId id="474" r:id="rId27"/>
    <p:sldId id="428" r:id="rId28"/>
    <p:sldId id="423" r:id="rId29"/>
    <p:sldId id="475" r:id="rId30"/>
    <p:sldId id="310" r:id="rId31"/>
  </p:sldIdLst>
  <p:sldSz cx="9906000" cy="6858000" type="A4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ruda Ranjan Sahoo" initials="HRS" lastIdx="3" clrIdx="0">
    <p:extLst>
      <p:ext uri="{19B8F6BF-5375-455C-9EA6-DF929625EA0E}">
        <p15:presenceInfo xmlns:p15="http://schemas.microsoft.com/office/powerpoint/2012/main" userId="S-1-5-21-3983452154-2808760450-1622254248-24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CC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97" autoAdjust="0"/>
    <p:restoredTop sz="90377" autoAdjust="0"/>
  </p:normalViewPr>
  <p:slideViewPr>
    <p:cSldViewPr snapToGrid="0">
      <p:cViewPr varScale="1">
        <p:scale>
          <a:sx n="70" d="100"/>
          <a:sy n="70" d="100"/>
        </p:scale>
        <p:origin x="79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70637" cy="481842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029" y="2"/>
            <a:ext cx="3170637" cy="481842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8DC73E4E-73B0-476C-869D-FA5483EE700D}" type="datetimeFigureOut">
              <a:rPr lang="en-IN" smtClean="0"/>
              <a:pPr/>
              <a:t>09/05/2022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358"/>
            <a:ext cx="3170637" cy="481842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029" y="9119358"/>
            <a:ext cx="3170637" cy="481842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44C30701-AEB4-4B7D-A6DB-A44757E8EA8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5231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70637" cy="481842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029" y="2"/>
            <a:ext cx="3170637" cy="481842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42FE3ADF-BF59-4134-B99A-EDC802708E50}" type="datetimeFigureOut">
              <a:rPr lang="en-IN" smtClean="0"/>
              <a:pPr/>
              <a:t>09/05/2022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7625" y="1200150"/>
            <a:ext cx="46799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215" y="4620267"/>
            <a:ext cx="5852774" cy="3780606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358"/>
            <a:ext cx="3170637" cy="481842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029" y="9119358"/>
            <a:ext cx="3170637" cy="481842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92C3979C-F96A-4366-BC2E-1CDF5905F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78670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559175" y="492125"/>
            <a:ext cx="3563938" cy="24669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DF3239-CC68-4A3F-8E85-34C3089E0462}" type="slidenum">
              <a:rPr lang="en-US" altLang="en-US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2982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 userDrawn="1"/>
        </p:nvSpPr>
        <p:spPr>
          <a:xfrm>
            <a:off x="454025" y="5916616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335" tIns="42169" rIns="84335" bIns="42169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88"/>
          <p:cNvSpPr/>
          <p:nvPr userDrawn="1"/>
        </p:nvSpPr>
        <p:spPr>
          <a:xfrm>
            <a:off x="454025" y="5965828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335" tIns="42169" rIns="84335" bIns="42169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Rectangle 103"/>
          <p:cNvSpPr/>
          <p:nvPr userDrawn="1"/>
        </p:nvSpPr>
        <p:spPr>
          <a:xfrm>
            <a:off x="454025" y="1190628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335" tIns="42169" rIns="84335" bIns="42169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12" name="Picture 6" descr="http://www.sebi.gov.in/cms/sebi_data/gimages/pres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2" y="228600"/>
            <a:ext cx="6400800" cy="91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2308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7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0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43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5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127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29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PlaceHolder 5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31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isitsebi@sebi.gov.i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investor.sebi.gov.in/" TargetMode="External"/><Relationship Id="rId2" Type="http://schemas.openxmlformats.org/officeDocument/2006/relationships/hyperlink" Target="http://www.sebi.gov.in/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hyperlink" Target="http://www.scores.gov.in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1" y="1600200"/>
            <a:ext cx="3696247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005317" y="2004881"/>
            <a:ext cx="38252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Introduction to Exchange </a:t>
            </a:r>
            <a:r>
              <a:rPr lang="en-US" sz="4000" b="1" dirty="0">
                <a:solidFill>
                  <a:srgbClr val="0070C0"/>
                </a:solidFill>
                <a:latin typeface="Book Antiqua" panose="02040602050305030304" pitchFamily="18" charset="0"/>
              </a:rPr>
              <a:t>Traded Funds (ETFs)</a:t>
            </a:r>
          </a:p>
          <a:p>
            <a:pPr algn="ctr"/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28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Types of ETFs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10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10" name="Oval 9"/>
          <p:cNvSpPr/>
          <p:nvPr/>
        </p:nvSpPr>
        <p:spPr>
          <a:xfrm>
            <a:off x="537358" y="1482889"/>
            <a:ext cx="2583468" cy="185609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n w="0"/>
                <a:solidFill>
                  <a:schemeClr val="tx1"/>
                </a:solidFill>
                <a:latin typeface="Arial Black" panose="020B0A04020102020204" pitchFamily="34" charset="0"/>
              </a:rPr>
              <a:t>Equity </a:t>
            </a:r>
            <a:r>
              <a:rPr lang="en-IN" dirty="0">
                <a:ln w="0"/>
                <a:solidFill>
                  <a:schemeClr val="tx1"/>
                </a:solidFill>
                <a:latin typeface="Arial Black" panose="020B0A04020102020204" pitchFamily="34" charset="0"/>
              </a:rPr>
              <a:t>/ Index ETFs</a:t>
            </a:r>
          </a:p>
        </p:txBody>
      </p:sp>
      <p:sp>
        <p:nvSpPr>
          <p:cNvPr id="13" name="Oval 12"/>
          <p:cNvSpPr/>
          <p:nvPr/>
        </p:nvSpPr>
        <p:spPr>
          <a:xfrm>
            <a:off x="6822007" y="1685205"/>
            <a:ext cx="2567274" cy="186007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atin typeface="Arial Black" panose="020B0A04020102020204" pitchFamily="34" charset="0"/>
              </a:rPr>
              <a:t>Gold / Silver ETFs</a:t>
            </a:r>
            <a:endParaRPr lang="en-IN" dirty="0">
              <a:latin typeface="Arial Black" panose="020B0A04020102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95360" y="3946742"/>
            <a:ext cx="2583468" cy="17617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Debt </a:t>
            </a:r>
            <a:r>
              <a:rPr lang="en-IN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ETFs</a:t>
            </a:r>
            <a:endParaRPr lang="en-IN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754893" y="3946742"/>
            <a:ext cx="2567274" cy="17617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atin typeface="Arial Black" panose="020B0A04020102020204" pitchFamily="34" charset="0"/>
              </a:rPr>
              <a:t>Global Equity ETFs</a:t>
            </a:r>
            <a:endParaRPr lang="en-IN" dirty="0">
              <a:latin typeface="Arial Black" panose="020B0A040201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641" y="1482889"/>
            <a:ext cx="3163551" cy="3638084"/>
          </a:xfrm>
          <a:prstGeom prst="rect">
            <a:avLst/>
          </a:prstGeom>
          <a:gradFill flip="none" rotWithShape="1">
            <a:gsLst>
              <a:gs pos="0">
                <a:srgbClr val="FF9999">
                  <a:shade val="30000"/>
                  <a:satMod val="115000"/>
                </a:srgbClr>
              </a:gs>
              <a:gs pos="50000">
                <a:srgbClr val="FF9999">
                  <a:shade val="67500"/>
                  <a:satMod val="115000"/>
                </a:srgbClr>
              </a:gs>
              <a:gs pos="100000">
                <a:srgbClr val="FF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6855058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Equity </a:t>
            </a: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ETFs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11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495360" y="1054563"/>
            <a:ext cx="8579055" cy="5155168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3565" lvl="1" indent="-342900" algn="just">
              <a:spcBef>
                <a:spcPts val="0"/>
              </a:spcBef>
              <a:buClr>
                <a:srgbClr val="000000"/>
              </a:buClr>
              <a:buSzPct val="60000"/>
              <a:buFont typeface="Wingdings" panose="05000000000000000000" pitchFamily="2" charset="2"/>
              <a:buChar char="q"/>
            </a:pPr>
            <a:r>
              <a:rPr lang="en-IN" sz="19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Equity </a:t>
            </a:r>
            <a:r>
              <a:rPr lang="en-US" sz="19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ETFs are exchange-traded funds that seek to replicate and track a benchmark index like SENSEX, NIFTY, </a:t>
            </a:r>
            <a:r>
              <a:rPr lang="en-US" sz="19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etc., </a:t>
            </a:r>
            <a:r>
              <a:rPr lang="en-US" sz="19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as closely as possible;</a:t>
            </a:r>
          </a:p>
          <a:p>
            <a:pPr marL="343565" lvl="1" indent="-342900" algn="just">
              <a:spcBef>
                <a:spcPts val="0"/>
              </a:spcBef>
              <a:buClr>
                <a:srgbClr val="000000"/>
              </a:buClr>
              <a:buSzPct val="60000"/>
              <a:buFont typeface="Wingdings" panose="05000000000000000000" pitchFamily="2" charset="2"/>
              <a:buChar char="q"/>
            </a:pPr>
            <a:endParaRPr lang="en-US" sz="19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lvl="1" indent="-342900" algn="just">
              <a:spcBef>
                <a:spcPts val="0"/>
              </a:spcBef>
              <a:buClr>
                <a:srgbClr val="000000"/>
              </a:buClr>
              <a:buSzPct val="60000"/>
              <a:buFont typeface="Wingdings" panose="05000000000000000000" pitchFamily="2" charset="2"/>
              <a:buChar char="q"/>
            </a:pPr>
            <a:r>
              <a:rPr lang="en-IN" sz="19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Equity</a:t>
            </a:r>
            <a:r>
              <a:rPr lang="en-US" sz="19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 ETFs offers instant diversification in a tax efficient and cost effective investment. </a:t>
            </a:r>
          </a:p>
          <a:p>
            <a:pPr marL="343565" lvl="1" indent="-342900" algn="just">
              <a:spcBef>
                <a:spcPts val="0"/>
              </a:spcBef>
              <a:buClr>
                <a:srgbClr val="000000"/>
              </a:buClr>
              <a:buSzPct val="60000"/>
              <a:buFont typeface="Wingdings" panose="05000000000000000000" pitchFamily="2" charset="2"/>
              <a:buChar char="q"/>
            </a:pPr>
            <a:endParaRPr lang="en-IN" sz="19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lvl="1" indent="-342900" algn="just">
              <a:spcBef>
                <a:spcPts val="0"/>
              </a:spcBef>
              <a:buClr>
                <a:srgbClr val="000000"/>
              </a:buClr>
              <a:buSzPct val="60000"/>
              <a:buFont typeface="Wingdings" panose="05000000000000000000" pitchFamily="2" charset="2"/>
              <a:buChar char="q"/>
            </a:pPr>
            <a:r>
              <a:rPr lang="en-US" sz="19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The price fluctuations in </a:t>
            </a:r>
            <a:r>
              <a:rPr lang="en-IN" sz="19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Equity </a:t>
            </a:r>
            <a:r>
              <a:rPr lang="en-US" sz="19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 ETFs are directly linked to the index it follows,</a:t>
            </a:r>
          </a:p>
          <a:p>
            <a:pPr marL="343565" lvl="1" indent="-342900" algn="just">
              <a:spcBef>
                <a:spcPts val="0"/>
              </a:spcBef>
              <a:buClr>
                <a:srgbClr val="000000"/>
              </a:buClr>
              <a:buSzPct val="60000"/>
              <a:buFont typeface="Wingdings" panose="05000000000000000000" pitchFamily="2" charset="2"/>
              <a:buChar char="q"/>
            </a:pPr>
            <a:endParaRPr lang="en-US" sz="19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lvl="1" indent="-342900" algn="just">
              <a:spcBef>
                <a:spcPts val="0"/>
              </a:spcBef>
              <a:buClr>
                <a:srgbClr val="000000"/>
              </a:buClr>
              <a:buSzPct val="60000"/>
              <a:buFont typeface="Wingdings" panose="05000000000000000000" pitchFamily="2" charset="2"/>
              <a:buChar char="q"/>
            </a:pPr>
            <a:r>
              <a:rPr lang="en-IN" sz="19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Equity ETF returns are not exactly the same as the benchmark index due to tracking error. </a:t>
            </a: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19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19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Tacking error is the annualized standard deviation of the difference in daily returns between the underlying Index/goods and the NAV of the ETF calculated on a rolling </a:t>
            </a:r>
            <a:r>
              <a:rPr lang="en-US" sz="19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basis.</a:t>
            </a:r>
            <a:endParaRPr lang="en-US" sz="19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IN" sz="19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lvl="1" indent="-342900" algn="just">
              <a:spcBef>
                <a:spcPts val="0"/>
              </a:spcBef>
              <a:buClr>
                <a:srgbClr val="000000"/>
              </a:buClr>
              <a:buSzPct val="60000"/>
              <a:buFont typeface="Wingdings" panose="05000000000000000000" pitchFamily="2" charset="2"/>
              <a:buChar char="q"/>
            </a:pPr>
            <a:r>
              <a:rPr lang="en-IN" sz="19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The Lower the tracking error means, more is the accurate replicating of the index </a:t>
            </a:r>
            <a:r>
              <a:rPr lang="en-IN" sz="19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. </a:t>
            </a:r>
            <a:endParaRPr lang="en-IN" sz="19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347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Gold ETFs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12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1105469" y="1267882"/>
            <a:ext cx="7861110" cy="4314054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3565" indent="-34290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Gold ETF aims </a:t>
            </a:r>
            <a:r>
              <a:rPr lang="en-US" sz="2000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to track the </a:t>
            </a:r>
            <a:r>
              <a:rPr lang="en-US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physical</a:t>
            </a:r>
            <a:r>
              <a:rPr lang="en-US" sz="2000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 gold </a:t>
            </a:r>
            <a:r>
              <a:rPr lang="en-US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price.</a:t>
            </a:r>
            <a:endParaRPr lang="en-IN" sz="2000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343565" indent="-34290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IN" sz="2000" dirty="0" smtClean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343565" indent="-34290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Gold </a:t>
            </a:r>
            <a:r>
              <a:rPr lang="en-US" sz="2000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ETFs are units representing physical </a:t>
            </a:r>
            <a:r>
              <a:rPr lang="en-US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gold.</a:t>
            </a:r>
            <a:r>
              <a:rPr lang="en-US" sz="2000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 </a:t>
            </a:r>
            <a:endParaRPr lang="en-US" sz="2000" dirty="0" smtClean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343565" indent="-34290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2000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343565" indent="-34290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Gold </a:t>
            </a:r>
            <a:r>
              <a:rPr lang="en-US" sz="2000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ETFs </a:t>
            </a:r>
            <a:r>
              <a:rPr lang="en-US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– Having flexibility </a:t>
            </a:r>
            <a:r>
              <a:rPr lang="en-US" sz="2000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of stock investment and the simplicity of gold </a:t>
            </a:r>
            <a:r>
              <a:rPr lang="en-US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investments.</a:t>
            </a:r>
            <a:endParaRPr lang="en-IN" sz="2000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343565" indent="-34290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IN" sz="2000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343565" indent="-34290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Buying an </a:t>
            </a:r>
            <a:r>
              <a:rPr lang="en-US" sz="2000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Gold ETFs </a:t>
            </a:r>
            <a:r>
              <a:rPr lang="en-US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means an Investor is purchasing Gold in </a:t>
            </a:r>
            <a:r>
              <a:rPr lang="en-US" sz="2000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an electronic </a:t>
            </a:r>
            <a:r>
              <a:rPr lang="en-US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form</a:t>
            </a:r>
            <a:r>
              <a:rPr lang="en-IN" sz="2000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.</a:t>
            </a:r>
            <a:endParaRPr lang="en-IN" sz="2000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665" indent="0" algn="just">
              <a:spcBef>
                <a:spcPts val="0"/>
              </a:spcBef>
              <a:buClr>
                <a:srgbClr val="000000"/>
              </a:buClr>
              <a:buNone/>
            </a:pPr>
            <a:endParaRPr lang="en-IN" sz="2000" dirty="0" smtClean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286415" indent="-28575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IN" sz="1200" dirty="0" smtClean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665" indent="0" algn="just">
              <a:spcBef>
                <a:spcPts val="0"/>
              </a:spcBef>
              <a:buClr>
                <a:srgbClr val="000000"/>
              </a:buClr>
              <a:buNone/>
            </a:pPr>
            <a:endParaRPr lang="en-US" sz="2000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627063" indent="-271463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IN" sz="2000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487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endParaRPr lang="en-IN" sz="2800" b="1" spc="-1" dirty="0" smtClean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Debt </a:t>
            </a:r>
            <a:r>
              <a:rPr lang="en-IN" sz="2800" b="1" spc="-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ETFs &amp; Global Equity ETFs</a:t>
            </a:r>
          </a:p>
          <a:p>
            <a:pPr algn="ctr">
              <a:lnSpc>
                <a:spcPct val="93000"/>
              </a:lnSpc>
            </a:pP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13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ontent Placeholder 5"/>
          <p:cNvSpPr txBox="1">
            <a:spLocks/>
          </p:cNvSpPr>
          <p:nvPr/>
        </p:nvSpPr>
        <p:spPr>
          <a:xfrm>
            <a:off x="680118" y="1150338"/>
            <a:ext cx="8190927" cy="4789883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6415" indent="-28575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sz="2200" b="1" u="sng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Debt </a:t>
            </a:r>
            <a:r>
              <a:rPr lang="en-IN" sz="2200" b="1" u="sng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ETF -</a:t>
            </a:r>
            <a:endParaRPr lang="en-IN" sz="2200" b="1" u="sng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 marL="286415" indent="-28575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IN" sz="22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723900" indent="-28575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IN" sz="22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Debt ETFs invest according to specific Debt Index. </a:t>
            </a:r>
          </a:p>
          <a:p>
            <a:pPr marL="286415" indent="-28575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IN" sz="22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723900" indent="-28575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IN" sz="22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Debt ETFs also tracks </a:t>
            </a:r>
            <a:r>
              <a:rPr lang="en-IN" sz="22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different fixed income securities depending on an underlying fixed income index like Nifty 8-13 years G-Sec Index or NIFTY 4-8 years G-Sec </a:t>
            </a:r>
            <a:r>
              <a:rPr lang="en-IN" sz="22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Index.</a:t>
            </a:r>
          </a:p>
          <a:p>
            <a:pPr marL="286415" indent="-28575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IN" sz="22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sz="2200" b="1" u="sng" spc="-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Global Equity </a:t>
            </a:r>
            <a:r>
              <a:rPr lang="en-IN" sz="2200" b="1" u="sng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ETF -</a:t>
            </a:r>
            <a:endParaRPr lang="en-IN" sz="2200" b="1" u="sng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286415" indent="-28575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IN" sz="22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723900" lvl="2" indent="-285750" algn="just">
              <a:spcBef>
                <a:spcPts val="0"/>
              </a:spcBef>
              <a:buClr>
                <a:srgbClr val="000000"/>
              </a:buClr>
              <a:buSzPct val="60000"/>
              <a:buFont typeface="Wingdings" panose="05000000000000000000" pitchFamily="2" charset="2"/>
              <a:buChar char="q"/>
            </a:pPr>
            <a:r>
              <a:rPr lang="en-US" sz="22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A</a:t>
            </a:r>
            <a:r>
              <a:rPr lang="en-US" sz="22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llow </a:t>
            </a:r>
            <a:r>
              <a:rPr lang="en-US" sz="22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the investors to take an exposure to international indices. </a:t>
            </a:r>
          </a:p>
          <a:p>
            <a:pPr marL="286415" lvl="1" indent="-285750" algn="just">
              <a:spcBef>
                <a:spcPts val="0"/>
              </a:spcBef>
              <a:buClr>
                <a:srgbClr val="000000"/>
              </a:buClr>
              <a:buSzPct val="60000"/>
              <a:buFont typeface="Wingdings" panose="05000000000000000000" pitchFamily="2" charset="2"/>
              <a:buChar char="q"/>
            </a:pPr>
            <a:endParaRPr lang="en-US" sz="22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286415" indent="-28575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IN" sz="22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286415" indent="-28575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IN" sz="18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59270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How to invest in ETFs?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14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696036" y="968188"/>
            <a:ext cx="8714004" cy="5186952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Investor need to have three accounts </a:t>
            </a:r>
          </a:p>
          <a:p>
            <a:pPr marL="665" algn="just">
              <a:buClr>
                <a:srgbClr val="000000"/>
              </a:buClr>
            </a:pPr>
            <a:endParaRPr lang="en-US" sz="16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665" algn="just">
              <a:buClr>
                <a:srgbClr val="000000"/>
              </a:buClr>
            </a:pPr>
            <a:endParaRPr lang="en-US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3200" b="1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3200" b="1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3200" b="1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3200" b="1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3200" b="1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96709" y="2296677"/>
            <a:ext cx="2204675" cy="253880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 smtClean="0"/>
              <a:t>Bank </a:t>
            </a:r>
          </a:p>
          <a:p>
            <a:pPr algn="ctr"/>
            <a:r>
              <a:rPr lang="en-IN" sz="2000" b="1" dirty="0" smtClean="0"/>
              <a:t>Account</a:t>
            </a:r>
            <a:endParaRPr lang="en-IN" sz="2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616246" y="2210615"/>
            <a:ext cx="2372773" cy="262486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 smtClean="0"/>
              <a:t>Demat </a:t>
            </a:r>
          </a:p>
          <a:p>
            <a:pPr algn="ctr"/>
            <a:r>
              <a:rPr lang="en-IN" sz="2000" b="1" dirty="0" smtClean="0"/>
              <a:t>Account </a:t>
            </a:r>
          </a:p>
          <a:p>
            <a:pPr algn="ctr"/>
            <a:r>
              <a:rPr lang="en-US" sz="1600" b="1" dirty="0" smtClean="0"/>
              <a:t>with DPs</a:t>
            </a:r>
            <a:endParaRPr lang="en-IN" sz="1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3791812" y="2210615"/>
            <a:ext cx="2264743" cy="262486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 smtClean="0"/>
              <a:t>Trading Account</a:t>
            </a:r>
          </a:p>
          <a:p>
            <a:pPr algn="ctr"/>
            <a:r>
              <a:rPr lang="en-IN" sz="2000" b="1" dirty="0" smtClean="0"/>
              <a:t> </a:t>
            </a:r>
            <a:r>
              <a:rPr lang="en-IN" sz="1600" b="1" dirty="0" smtClean="0"/>
              <a:t>with Brokers</a:t>
            </a:r>
            <a:endParaRPr lang="en-IN" sz="1600" b="1" dirty="0"/>
          </a:p>
        </p:txBody>
      </p:sp>
    </p:spTree>
    <p:extLst>
      <p:ext uri="{BB962C8B-B14F-4D97-AF65-F5344CB8AC3E}">
        <p14:creationId xmlns:p14="http://schemas.microsoft.com/office/powerpoint/2010/main" val="4240166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How to invest in ETFs?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15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815" y="1273836"/>
            <a:ext cx="8697769" cy="497781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93375" y="937506"/>
            <a:ext cx="1794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NFO</a:t>
            </a:r>
            <a:endParaRPr lang="en-IN" sz="20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75779" y="905616"/>
            <a:ext cx="2263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On going offer</a:t>
            </a:r>
            <a:endParaRPr lang="en-IN" sz="20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9806" y="3598968"/>
            <a:ext cx="3261815" cy="900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Investor</a:t>
            </a:r>
            <a:endParaRPr lang="en-IN" sz="2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6375779" y="3762741"/>
            <a:ext cx="2809164" cy="57320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Stock Exchanges</a:t>
            </a:r>
            <a:endParaRPr lang="en-IN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1671849" y="4640723"/>
            <a:ext cx="1637732" cy="764275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Subscription</a:t>
            </a:r>
            <a:endParaRPr lang="en-IN" b="1" dirty="0"/>
          </a:p>
        </p:txBody>
      </p:sp>
      <p:sp>
        <p:nvSpPr>
          <p:cNvPr id="13" name="Rectangle 12"/>
          <p:cNvSpPr/>
          <p:nvPr/>
        </p:nvSpPr>
        <p:spPr>
          <a:xfrm>
            <a:off x="4283374" y="4173602"/>
            <a:ext cx="1812562" cy="52314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Buy/Sell</a:t>
            </a:r>
            <a:endParaRPr lang="en-IN" b="1" dirty="0"/>
          </a:p>
        </p:txBody>
      </p:sp>
      <p:sp>
        <p:nvSpPr>
          <p:cNvPr id="14" name="Rectangle 13"/>
          <p:cNvSpPr/>
          <p:nvPr/>
        </p:nvSpPr>
        <p:spPr>
          <a:xfrm>
            <a:off x="4283374" y="3484061"/>
            <a:ext cx="1812562" cy="48876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Buy/Sell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992461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How to invest in ETFs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16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1296539" y="1010324"/>
            <a:ext cx="7806518" cy="5144815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b="1" dirty="0"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Book Antiqua" panose="02040602050305030304" pitchFamily="18" charset="0"/>
              </a:rPr>
              <a:t>During New Fund Offer (NFO</a:t>
            </a:r>
            <a:r>
              <a:rPr lang="en-US" sz="2000" b="1" dirty="0" smtClean="0">
                <a:latin typeface="Book Antiqua" panose="02040602050305030304" pitchFamily="18" charset="0"/>
              </a:rPr>
              <a:t>) -</a:t>
            </a:r>
            <a:endParaRPr lang="en-US" sz="2000" b="1" dirty="0" smtClean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2000" dirty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Book Antiqua" panose="02040602050305030304" pitchFamily="18" charset="0"/>
              </a:rPr>
              <a:t>₹ </a:t>
            </a:r>
            <a:r>
              <a:rPr lang="en-US" sz="2000" dirty="0" smtClean="0">
                <a:latin typeface="Book Antiqua" panose="02040602050305030304" pitchFamily="18" charset="0"/>
              </a:rPr>
              <a:t>500/- or such other minimum amount</a:t>
            </a: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2000" b="1" dirty="0" smtClean="0"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Book Antiqua" panose="02040602050305030304" pitchFamily="18" charset="0"/>
              </a:rPr>
              <a:t>Post Closure of Fund Offer, Ongoing </a:t>
            </a:r>
            <a:r>
              <a:rPr lang="en-US" sz="2000" b="1" dirty="0" smtClean="0">
                <a:latin typeface="Book Antiqua" panose="02040602050305030304" pitchFamily="18" charset="0"/>
              </a:rPr>
              <a:t>Basis -</a:t>
            </a:r>
            <a:endParaRPr lang="en-US" sz="2000" b="1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457865" lvl="1" algn="just">
              <a:buClr>
                <a:srgbClr val="000000"/>
              </a:buClr>
            </a:pPr>
            <a:endParaRPr lang="en-US" sz="2000" dirty="0">
              <a:ln w="0"/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ln w="0"/>
                <a:latin typeface="Book Antiqua" panose="02040602050305030304" pitchFamily="18" charset="0"/>
              </a:rPr>
              <a:t>On the Exchange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: </a:t>
            </a:r>
          </a:p>
          <a:p>
            <a:pPr marL="457865" lvl="1" algn="just">
              <a:buClr>
                <a:srgbClr val="000000"/>
              </a:buClr>
            </a:pPr>
            <a:endParaRPr lang="en-US" sz="1200" dirty="0" smtClean="0">
              <a:ln w="0"/>
              <a:latin typeface="Book Antiqua" panose="02040602050305030304" pitchFamily="18" charset="0"/>
            </a:endParaRPr>
          </a:p>
          <a:p>
            <a:pPr marL="457865" lvl="1" algn="just">
              <a:buClr>
                <a:srgbClr val="000000"/>
              </a:buClr>
            </a:pPr>
            <a:r>
              <a:rPr lang="en-US" sz="2000" dirty="0">
                <a:ln w="0"/>
                <a:latin typeface="Book Antiqua" panose="02040602050305030304" pitchFamily="18" charset="0"/>
              </a:rPr>
              <a:t>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         1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Unit &amp; in multiples thereof</a:t>
            </a:r>
            <a:endParaRPr lang="en-IN" sz="2000" dirty="0">
              <a:ln w="0"/>
              <a:latin typeface="Book Antiqua" panose="02040602050305030304" pitchFamily="18" charset="0"/>
            </a:endParaRPr>
          </a:p>
          <a:p>
            <a:pPr marL="1257965" lvl="2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Directly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with Fund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: </a:t>
            </a:r>
          </a:p>
          <a:p>
            <a:pPr marL="457865" lvl="1" algn="just">
              <a:buClr>
                <a:srgbClr val="000000"/>
              </a:buClr>
            </a:pPr>
            <a:endParaRPr lang="en-US" sz="1200" dirty="0" smtClean="0">
              <a:ln w="0"/>
              <a:latin typeface="Book Antiqua" panose="02040602050305030304" pitchFamily="18" charset="0"/>
            </a:endParaRPr>
          </a:p>
          <a:p>
            <a:pPr marL="1077913" lvl="1" algn="just">
              <a:lnSpc>
                <a:spcPct val="150000"/>
              </a:lnSpc>
              <a:buClr>
                <a:srgbClr val="000000"/>
              </a:buClr>
            </a:pPr>
            <a:r>
              <a:rPr lang="en-US" sz="2000" dirty="0">
                <a:ln w="0"/>
                <a:latin typeface="Book Antiqua" panose="02040602050305030304" pitchFamily="18" charset="0"/>
              </a:rPr>
              <a:t>Large investors can directly purchase the units from the AMC in stead of buying from exchange</a:t>
            </a:r>
          </a:p>
          <a:p>
            <a:pPr marL="457865" lvl="1" algn="just">
              <a:buClr>
                <a:srgbClr val="000000"/>
              </a:buClr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  </a:t>
            </a:r>
            <a:endParaRPr lang="en-US" sz="2000" dirty="0">
              <a:ln w="0"/>
              <a:latin typeface="Book Antiqua" panose="02040602050305030304" pitchFamily="18" charset="0"/>
            </a:endParaRPr>
          </a:p>
          <a:p>
            <a:pPr marL="457865" lvl="1" algn="just">
              <a:buClr>
                <a:srgbClr val="000000"/>
              </a:buClr>
            </a:pPr>
            <a:endParaRPr lang="en-US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665" algn="just">
              <a:buClr>
                <a:srgbClr val="000000"/>
              </a:buClr>
            </a:pP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4149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endParaRPr lang="en-IN" sz="2800" b="1" spc="-1" dirty="0" smtClean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How to apply for </a:t>
            </a:r>
            <a:r>
              <a:rPr lang="en-IN" sz="2800" b="1" spc="-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ETFs-during NFO</a:t>
            </a:r>
          </a:p>
          <a:p>
            <a:pPr algn="ctr">
              <a:lnSpc>
                <a:spcPct val="93000"/>
              </a:lnSpc>
            </a:pP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17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955343" y="1264066"/>
            <a:ext cx="7956645" cy="4577176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Book Antiqua" panose="02040602050305030304" pitchFamily="18" charset="0"/>
              </a:rPr>
              <a:t>How to Apply</a:t>
            </a:r>
            <a:r>
              <a:rPr lang="en-US" sz="2000" dirty="0" smtClean="0">
                <a:latin typeface="Book Antiqua" panose="02040602050305030304" pitchFamily="18" charset="0"/>
              </a:rPr>
              <a:t>: </a:t>
            </a: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2000" dirty="0" smtClean="0"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ETF Units available only in dematerialized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(electronic)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mode.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800" dirty="0" smtClean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Beneficiary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account with a Depository Participant of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NSDL/CDSL. 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800" dirty="0" smtClean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Following details to be indicated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in the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application form :</a:t>
            </a:r>
          </a:p>
          <a:p>
            <a:pPr marL="1077913" indent="-285750" algn="just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1077913" indent="-285750" algn="just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Depository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Participant’s name, 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1077913" indent="-285750" algn="just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1077913" indent="-285750" algn="just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Depository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Participant’s ID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Number,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1077913" indent="-285750" algn="just"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1077913" indent="-285750" algn="just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Beneficiary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account number of the applicant with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DP.</a:t>
            </a:r>
            <a:endParaRPr lang="en-IN" sz="2000" dirty="0">
              <a:ln w="0"/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>
              <a:ln w="0"/>
              <a:latin typeface="Book Antiqua" panose="02040602050305030304" pitchFamily="18" charset="0"/>
            </a:endParaRPr>
          </a:p>
          <a:p>
            <a:pPr marL="665" algn="just">
              <a:buClr>
                <a:srgbClr val="000000"/>
              </a:buClr>
            </a:pP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3909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How to apply for ETFs-during NFO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18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1296537" y="1037621"/>
            <a:ext cx="7710985" cy="5158464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2000" b="1" dirty="0" smtClean="0">
              <a:latin typeface="Book Antiqua" panose="02040602050305030304" pitchFamily="18" charset="0"/>
            </a:endParaRP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1200" b="1" dirty="0">
              <a:latin typeface="Book Antiqua" panose="02040602050305030304" pitchFamily="18" charset="0"/>
            </a:endParaRP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Book Antiqua" panose="02040602050305030304" pitchFamily="18" charset="0"/>
              </a:rPr>
              <a:t>Allotment:</a:t>
            </a:r>
            <a:endParaRPr lang="en-IN" sz="2000" b="1" dirty="0"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Intimation of allotment sent within five days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from date of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allotment.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1200" dirty="0" smtClean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2000" dirty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ETF Units are credited in DP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account.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381000" algn="just">
              <a:buClr>
                <a:srgbClr val="000000"/>
              </a:buClr>
            </a:pPr>
            <a:endParaRPr lang="en-US" sz="1200" dirty="0">
              <a:ln w="0"/>
              <a:latin typeface="Book Antiqua" panose="02040602050305030304" pitchFamily="18" charset="0"/>
            </a:endParaRPr>
          </a:p>
          <a:p>
            <a:pPr marL="381000" algn="just">
              <a:buClr>
                <a:srgbClr val="000000"/>
              </a:buClr>
            </a:pPr>
            <a:endParaRPr lang="en-US" sz="1200" dirty="0" smtClean="0">
              <a:ln w="0"/>
              <a:latin typeface="Book Antiqua" panose="02040602050305030304" pitchFamily="18" charset="0"/>
            </a:endParaRPr>
          </a:p>
          <a:p>
            <a:pPr marL="381000" algn="just">
              <a:buClr>
                <a:srgbClr val="000000"/>
              </a:buClr>
            </a:pPr>
            <a:endParaRPr lang="en-US" sz="1200" dirty="0">
              <a:ln w="0"/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Book Antiqua" panose="02040602050305030304" pitchFamily="18" charset="0"/>
              </a:rPr>
              <a:t>Listing</a:t>
            </a:r>
            <a:r>
              <a:rPr lang="en-US" sz="2000" dirty="0" smtClean="0">
                <a:latin typeface="Book Antiqua" panose="02040602050305030304" pitchFamily="18" charset="0"/>
              </a:rPr>
              <a:t>: </a:t>
            </a: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2000" dirty="0"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ln w="0"/>
                <a:latin typeface="Book Antiqua" panose="02040602050305030304" pitchFamily="18" charset="0"/>
              </a:rPr>
              <a:t>Listing of ETF units on the Stock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Exchanges. </a:t>
            </a:r>
            <a:endParaRPr lang="en-US" sz="2000" dirty="0">
              <a:ln w="0"/>
              <a:latin typeface="Book Antiqua" panose="02040602050305030304" pitchFamily="18" charset="0"/>
            </a:endParaRPr>
          </a:p>
          <a:p>
            <a:pPr marL="1181100" lvl="1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1181100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within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5 working days from the date of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allotment. </a:t>
            </a:r>
            <a:endParaRPr lang="en-US" sz="2000" dirty="0">
              <a:ln w="0"/>
              <a:latin typeface="Book Antiqua" panose="02040602050305030304" pitchFamily="18" charset="0"/>
            </a:endParaRPr>
          </a:p>
          <a:p>
            <a:pPr marL="381000" algn="just">
              <a:buClr>
                <a:srgbClr val="000000"/>
              </a:buClr>
            </a:pP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381000" algn="just">
              <a:buClr>
                <a:srgbClr val="000000"/>
              </a:buClr>
            </a:pPr>
            <a:endParaRPr lang="en-US" sz="1200" dirty="0" smtClean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2000" dirty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IN" sz="2000" dirty="0"/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665" algn="just">
              <a:buClr>
                <a:srgbClr val="000000"/>
              </a:buClr>
            </a:pP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15366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How to invest in ETFs at Stock Exchange</a:t>
            </a:r>
          </a:p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(Post close of NFO)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19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495360" y="1037620"/>
            <a:ext cx="8798765" cy="5286859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Book Antiqua" panose="02040602050305030304" pitchFamily="18" charset="0"/>
              </a:rPr>
              <a:t>Buy / Sell ETF units at stock </a:t>
            </a:r>
            <a:r>
              <a:rPr lang="en-US" sz="2000" b="1" dirty="0" smtClean="0">
                <a:latin typeface="Book Antiqua" panose="02040602050305030304" pitchFamily="18" charset="0"/>
              </a:rPr>
              <a:t>exchange -</a:t>
            </a:r>
            <a:endParaRPr lang="en-US" sz="2000" b="1" dirty="0" smtClean="0">
              <a:latin typeface="Book Antiqua" panose="02040602050305030304" pitchFamily="18" charset="0"/>
            </a:endParaRPr>
          </a:p>
          <a:p>
            <a:pPr marL="665" algn="just">
              <a:buClr>
                <a:srgbClr val="000000"/>
              </a:buClr>
            </a:pPr>
            <a:endParaRPr lang="en-US" sz="1200" b="1" dirty="0" smtClean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Book Antiqua" panose="02040602050305030304" pitchFamily="18" charset="0"/>
              </a:rPr>
              <a:t>Similar to </a:t>
            </a:r>
            <a:r>
              <a:rPr lang="en-US" sz="2000" dirty="0" smtClean="0">
                <a:latin typeface="Book Antiqua" panose="02040602050305030304" pitchFamily="18" charset="0"/>
              </a:rPr>
              <a:t>buy / sell of shares </a:t>
            </a:r>
            <a:r>
              <a:rPr lang="en-US" sz="2000" dirty="0">
                <a:latin typeface="Book Antiqua" panose="02040602050305030304" pitchFamily="18" charset="0"/>
              </a:rPr>
              <a:t>in Secondary </a:t>
            </a:r>
            <a:r>
              <a:rPr lang="en-US" sz="2000" dirty="0" smtClean="0">
                <a:latin typeface="Book Antiqua" panose="02040602050305030304" pitchFamily="18" charset="0"/>
              </a:rPr>
              <a:t>market.</a:t>
            </a:r>
            <a:endParaRPr lang="en-US" sz="2000" dirty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Book Antiqua" panose="02040602050305030304" pitchFamily="18" charset="0"/>
              </a:rPr>
              <a:t>Investor </a:t>
            </a:r>
            <a:r>
              <a:rPr lang="en-US" sz="2000" dirty="0">
                <a:latin typeface="Book Antiqua" panose="02040602050305030304" pitchFamily="18" charset="0"/>
              </a:rPr>
              <a:t>need to place buy / sell order with stock </a:t>
            </a:r>
            <a:r>
              <a:rPr lang="en-US" sz="2000" dirty="0" smtClean="0">
                <a:latin typeface="Book Antiqua" panose="02040602050305030304" pitchFamily="18" charset="0"/>
              </a:rPr>
              <a:t>broker.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Investors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can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buy or sell at stock exchange post listing of ETF units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.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Minimum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number of units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for buy / sell : 1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(one)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unit.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355600" indent="-3556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1400" b="1" dirty="0" smtClean="0">
              <a:latin typeface="Book Antiqua" panose="02040602050305030304" pitchFamily="18" charset="0"/>
            </a:endParaRPr>
          </a:p>
          <a:p>
            <a:pPr marL="355600" indent="-3556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Book Antiqua" panose="02040602050305030304" pitchFamily="18" charset="0"/>
              </a:rPr>
              <a:t>Settlement of trades in </a:t>
            </a:r>
            <a:r>
              <a:rPr lang="en-US" sz="2000" b="1" dirty="0" smtClean="0">
                <a:latin typeface="Book Antiqua" panose="02040602050305030304" pitchFamily="18" charset="0"/>
              </a:rPr>
              <a:t>ETF -</a:t>
            </a:r>
            <a:endParaRPr lang="en-US" sz="2000" b="1" dirty="0" smtClean="0">
              <a:latin typeface="Book Antiqua" panose="02040602050305030304" pitchFamily="18" charset="0"/>
            </a:endParaRPr>
          </a:p>
          <a:p>
            <a:pPr marL="355600" indent="-3556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1400" dirty="0"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Buying of ETF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units -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1181100" lvl="1" indent="-342900" algn="just"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Payment of funds before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the funds pay-in day of the settlement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cycle.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1181100" lvl="1" indent="-342900" algn="just"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ETF units get credited in investor’s demat account after pay-out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day.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1181100" lvl="1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1400" dirty="0" smtClean="0">
              <a:ln w="0"/>
              <a:latin typeface="Book Antiqua" panose="02040602050305030304" pitchFamily="18" charset="0"/>
            </a:endParaRPr>
          </a:p>
          <a:p>
            <a:pPr marL="723900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Selling of ETF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units -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1181100" lvl="1" indent="-342900" algn="just"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n w="0"/>
                <a:latin typeface="Book Antiqua" panose="02040602050305030304" pitchFamily="18" charset="0"/>
              </a:rPr>
              <a:t>Delivery of ETF units to broker before securities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pay-in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day.</a:t>
            </a:r>
            <a:endParaRPr lang="en-US" sz="2000" dirty="0" smtClean="0">
              <a:ln w="0"/>
              <a:latin typeface="Book Antiqua" panose="02040602050305030304" pitchFamily="18" charset="0"/>
            </a:endParaRPr>
          </a:p>
          <a:p>
            <a:pPr marL="1181100" lvl="1" indent="-342900" algn="just"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n w="0"/>
                <a:latin typeface="Book Antiqua" panose="02040602050305030304" pitchFamily="18" charset="0"/>
              </a:rPr>
              <a:t>Payment</a:t>
            </a:r>
            <a:r>
              <a:rPr lang="en-US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gets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credited in investor’s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bank account </a:t>
            </a:r>
            <a:r>
              <a:rPr lang="en-US" sz="2000" dirty="0">
                <a:ln w="0"/>
                <a:latin typeface="Book Antiqua" panose="02040602050305030304" pitchFamily="18" charset="0"/>
              </a:rPr>
              <a:t>after pay-out </a:t>
            </a:r>
            <a:r>
              <a:rPr lang="en-US" sz="2000" dirty="0" smtClean="0">
                <a:ln w="0"/>
                <a:latin typeface="Book Antiqua" panose="02040602050305030304" pitchFamily="18" charset="0"/>
              </a:rPr>
              <a:t>day.</a:t>
            </a:r>
            <a:endParaRPr lang="en-US" sz="2000" dirty="0">
              <a:ln w="0"/>
              <a:latin typeface="Book Antiqua" panose="02040602050305030304" pitchFamily="18" charset="0"/>
            </a:endParaRPr>
          </a:p>
          <a:p>
            <a:pPr marL="1181100" lvl="1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endParaRPr lang="en-US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665" algn="just">
              <a:buClr>
                <a:srgbClr val="000000"/>
              </a:buClr>
            </a:pP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3686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3600" b="1" spc="-1" dirty="0">
                <a:solidFill>
                  <a:srgbClr val="0070C0"/>
                </a:solidFill>
                <a:latin typeface="Footlight MT Light" panose="0204060206030A020304" pitchFamily="18" charset="0"/>
                <a:cs typeface="Calibri" panose="020F0502020204030204" pitchFamily="34" charset="0"/>
              </a:rPr>
              <a:t>Disclaimer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40093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>
                <a:solidFill>
                  <a:srgbClr val="FFFFFF"/>
                </a:solidFill>
                <a:latin typeface="Calibri"/>
              </a:rPr>
              <a:t>2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860135" y="1177119"/>
            <a:ext cx="8433990" cy="5029200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0850" indent="-45085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Information </a:t>
            </a:r>
            <a:r>
              <a:rPr lang="en-US" sz="2100" dirty="0">
                <a:solidFill>
                  <a:srgbClr val="0070C0"/>
                </a:solidFill>
                <a:latin typeface="Book Antiqua" panose="02040602050305030304" pitchFamily="18" charset="0"/>
              </a:rPr>
              <a:t>contained in this presentation is as on </a:t>
            </a: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May 09, 2022.</a:t>
            </a:r>
            <a:endParaRPr lang="en-US" sz="2100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The </a:t>
            </a:r>
            <a:r>
              <a:rPr lang="en-US" sz="2100" dirty="0">
                <a:solidFill>
                  <a:srgbClr val="0070C0"/>
                </a:solidFill>
                <a:latin typeface="Book Antiqua" panose="02040602050305030304" pitchFamily="18" charset="0"/>
              </a:rPr>
              <a:t>information contained in this </a:t>
            </a: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presentation </a:t>
            </a:r>
            <a:r>
              <a:rPr lang="en-US" sz="2100" dirty="0">
                <a:solidFill>
                  <a:srgbClr val="0070C0"/>
                </a:solidFill>
                <a:latin typeface="Book Antiqua" panose="02040602050305030304" pitchFamily="18" charset="0"/>
              </a:rPr>
              <a:t>is </a:t>
            </a: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only for Educational and Awareness Purposes related to </a:t>
            </a:r>
            <a:r>
              <a:rPr lang="en-US" sz="2100" dirty="0">
                <a:solidFill>
                  <a:srgbClr val="0070C0"/>
                </a:solidFill>
                <a:latin typeface="Book Antiqua" panose="02040602050305030304" pitchFamily="18" charset="0"/>
              </a:rPr>
              <a:t>securities market </a:t>
            </a: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.</a:t>
            </a:r>
            <a:endParaRPr lang="en-US" sz="2100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664" algn="just">
              <a:lnSpc>
                <a:spcPct val="93000"/>
              </a:lnSpc>
            </a:pPr>
            <a:endParaRPr lang="en-US" sz="21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This presentation is only for Educational and Investor Awareness Programs and shall not be used for any legal interpretations.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SEBI </a:t>
            </a:r>
            <a:r>
              <a:rPr lang="en-US" sz="2100" dirty="0">
                <a:solidFill>
                  <a:srgbClr val="0070C0"/>
                </a:solidFill>
                <a:latin typeface="Book Antiqua" panose="02040602050305030304" pitchFamily="18" charset="0"/>
              </a:rPr>
              <a:t>or Stock Exchanges or Depositories shall not be responsible for any damage or loss to any one of any manner from use of this material.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Suggestions </a:t>
            </a:r>
            <a:r>
              <a:rPr lang="en-US" sz="2100" dirty="0">
                <a:solidFill>
                  <a:srgbClr val="0070C0"/>
                </a:solidFill>
                <a:latin typeface="Book Antiqua" panose="02040602050305030304" pitchFamily="18" charset="0"/>
              </a:rPr>
              <a:t>or </a:t>
            </a: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feedbacks, if any, may please be sent by mail to </a:t>
            </a: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  <a:hlinkClick r:id="rId3"/>
              </a:rPr>
              <a:t>visitsebi@sebi.gov.in</a:t>
            </a: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.</a:t>
            </a:r>
            <a:endParaRPr lang="en-US" sz="2100" dirty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endParaRPr lang="en-IN" sz="28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3429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err="1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iNAV</a:t>
            </a: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 and Market /Traded price of ETF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20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708246" y="1037621"/>
            <a:ext cx="8488907" cy="5049280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Book Antiqua" panose="02040602050305030304" pitchFamily="18" charset="0"/>
              </a:rPr>
              <a:t>Net </a:t>
            </a:r>
            <a:r>
              <a:rPr lang="en-US" b="1" dirty="0">
                <a:latin typeface="Book Antiqua" panose="02040602050305030304" pitchFamily="18" charset="0"/>
              </a:rPr>
              <a:t>Asset Value (NAV) of </a:t>
            </a:r>
            <a:r>
              <a:rPr lang="en-US" b="1" dirty="0" smtClean="0">
                <a:latin typeface="Book Antiqua" panose="02040602050305030304" pitchFamily="18" charset="0"/>
              </a:rPr>
              <a:t>ETF -</a:t>
            </a:r>
            <a:endParaRPr lang="en-US" b="1" dirty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900" dirty="0" smtClean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Book Antiqua" panose="02040602050305030304" pitchFamily="18" charset="0"/>
              </a:rPr>
              <a:t>Value </a:t>
            </a:r>
            <a:r>
              <a:rPr lang="en-US" dirty="0">
                <a:latin typeface="Book Antiqua" panose="02040602050305030304" pitchFamily="18" charset="0"/>
              </a:rPr>
              <a:t>of each unit of ETF calculated by AMC of </a:t>
            </a:r>
            <a:r>
              <a:rPr lang="en-US" dirty="0" smtClean="0">
                <a:latin typeface="Book Antiqua" panose="02040602050305030304" pitchFamily="18" charset="0"/>
              </a:rPr>
              <a:t>ETF.</a:t>
            </a:r>
            <a:endParaRPr lang="en-US" dirty="0"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1200" b="1" dirty="0"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Book Antiqua" panose="02040602050305030304" pitchFamily="18" charset="0"/>
              </a:rPr>
              <a:t>Market Price / Traded price of ETF </a:t>
            </a:r>
            <a:r>
              <a:rPr lang="en-US" b="1" dirty="0" smtClean="0">
                <a:latin typeface="Book Antiqua" panose="02040602050305030304" pitchFamily="18" charset="0"/>
              </a:rPr>
              <a:t> -</a:t>
            </a:r>
            <a:endParaRPr lang="en-US" b="1" dirty="0" smtClean="0"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900" b="1" dirty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Book Antiqua" panose="02040602050305030304" pitchFamily="18" charset="0"/>
              </a:rPr>
              <a:t>Price at which ETF units brought / sold at stock </a:t>
            </a:r>
            <a:r>
              <a:rPr lang="en-US" dirty="0" smtClean="0">
                <a:latin typeface="Book Antiqua" panose="02040602050305030304" pitchFamily="18" charset="0"/>
              </a:rPr>
              <a:t>exchange.</a:t>
            </a:r>
            <a:endParaRPr lang="en-US" dirty="0" smtClean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1200" dirty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Book Antiqua" panose="02040602050305030304" pitchFamily="18" charset="0"/>
              </a:rPr>
              <a:t>Price of ETF changes, based on market demand or supply of </a:t>
            </a:r>
            <a:r>
              <a:rPr lang="en-US" dirty="0" smtClean="0">
                <a:latin typeface="Book Antiqua" panose="02040602050305030304" pitchFamily="18" charset="0"/>
              </a:rPr>
              <a:t>ETF.</a:t>
            </a:r>
            <a:endParaRPr lang="en-US" dirty="0" smtClean="0">
              <a:latin typeface="Book Antiqua" panose="02040602050305030304" pitchFamily="18" charset="0"/>
            </a:endParaRPr>
          </a:p>
          <a:p>
            <a:pPr marL="457865" lvl="1" algn="just">
              <a:buClr>
                <a:srgbClr val="000000"/>
              </a:buClr>
            </a:pPr>
            <a:endParaRPr lang="en-US" sz="900" dirty="0" smtClean="0">
              <a:latin typeface="Book Antiqua" panose="02040602050305030304" pitchFamily="18" charset="0"/>
            </a:endParaRPr>
          </a:p>
          <a:p>
            <a:pPr marL="1257965" lvl="2" indent="-342900" algn="just"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dirty="0" smtClean="0">
                <a:latin typeface="Book Antiqua" panose="02040602050305030304" pitchFamily="18" charset="0"/>
              </a:rPr>
              <a:t>Price increase, if there are more buyers of </a:t>
            </a:r>
            <a:r>
              <a:rPr lang="en-US" dirty="0" smtClean="0">
                <a:latin typeface="Book Antiqua" panose="02040602050305030304" pitchFamily="18" charset="0"/>
              </a:rPr>
              <a:t>ETF.</a:t>
            </a:r>
            <a:endParaRPr lang="en-US" dirty="0" smtClean="0">
              <a:latin typeface="Book Antiqua" panose="02040602050305030304" pitchFamily="18" charset="0"/>
            </a:endParaRPr>
          </a:p>
          <a:p>
            <a:pPr marL="1257965" lvl="2" indent="-342900" algn="just"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dirty="0" smtClean="0">
                <a:latin typeface="Book Antiqua" panose="02040602050305030304" pitchFamily="18" charset="0"/>
              </a:rPr>
              <a:t>Price decrease, if there are more sellers of </a:t>
            </a:r>
            <a:r>
              <a:rPr lang="en-US" dirty="0" smtClean="0">
                <a:latin typeface="Book Antiqua" panose="02040602050305030304" pitchFamily="18" charset="0"/>
              </a:rPr>
              <a:t>ETF.</a:t>
            </a:r>
            <a:endParaRPr lang="en-US" dirty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1200" dirty="0" smtClean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Book Antiqua" panose="02040602050305030304" pitchFamily="18" charset="0"/>
              </a:rPr>
              <a:t>Market price is premium / discount if traded price is more /less than </a:t>
            </a:r>
            <a:r>
              <a:rPr lang="en-US" dirty="0" smtClean="0">
                <a:latin typeface="Book Antiqua" panose="02040602050305030304" pitchFamily="18" charset="0"/>
              </a:rPr>
              <a:t>NAV.</a:t>
            </a:r>
            <a:endParaRPr lang="en-US" dirty="0" smtClean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1200" dirty="0" smtClean="0"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Book Antiqua" panose="02040602050305030304" pitchFamily="18" charset="0"/>
              </a:rPr>
              <a:t>What is </a:t>
            </a:r>
            <a:r>
              <a:rPr lang="en-US" b="1" dirty="0" err="1" smtClean="0">
                <a:latin typeface="Book Antiqua" panose="02040602050305030304" pitchFamily="18" charset="0"/>
              </a:rPr>
              <a:t>iNAV</a:t>
            </a:r>
            <a:r>
              <a:rPr lang="en-US" b="1" dirty="0" smtClean="0">
                <a:latin typeface="Book Antiqua" panose="02040602050305030304" pitchFamily="18" charset="0"/>
              </a:rPr>
              <a:t> (Indicative NAV)</a:t>
            </a: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sz="900" b="1" dirty="0" smtClean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dirty="0" err="1" smtClean="0">
                <a:latin typeface="Book Antiqua" panose="02040602050305030304" pitchFamily="18" charset="0"/>
              </a:rPr>
              <a:t>iNAV</a:t>
            </a:r>
            <a:r>
              <a:rPr lang="en-US" dirty="0" smtClean="0">
                <a:latin typeface="Book Antiqua" panose="02040602050305030304" pitchFamily="18" charset="0"/>
              </a:rPr>
              <a:t> reported every 10-15 sec on the website of MF AMC during market hours. Currently, </a:t>
            </a:r>
            <a:r>
              <a:rPr lang="en-US" dirty="0" err="1" smtClean="0">
                <a:latin typeface="Book Antiqua" panose="02040602050305030304" pitchFamily="18" charset="0"/>
              </a:rPr>
              <a:t>iNAV</a:t>
            </a:r>
            <a:r>
              <a:rPr lang="en-US" dirty="0" smtClean="0">
                <a:latin typeface="Book Antiqua" panose="02040602050305030304" pitchFamily="18" charset="0"/>
              </a:rPr>
              <a:t> for </a:t>
            </a:r>
            <a:r>
              <a:rPr lang="en-US" dirty="0" err="1" smtClean="0">
                <a:latin typeface="Book Antiqua" panose="02040602050305030304" pitchFamily="18" charset="0"/>
              </a:rPr>
              <a:t>Gols</a:t>
            </a:r>
            <a:r>
              <a:rPr lang="en-US" dirty="0" smtClean="0">
                <a:latin typeface="Book Antiqua" panose="02040602050305030304" pitchFamily="18" charset="0"/>
              </a:rPr>
              <a:t> and Silver ETFs are also available on Exchange Platform.</a:t>
            </a:r>
          </a:p>
          <a:p>
            <a:pPr marL="457865" lvl="1" algn="just">
              <a:buClr>
                <a:srgbClr val="000000"/>
              </a:buClr>
            </a:pPr>
            <a:endParaRPr lang="en-US" sz="1000" dirty="0" smtClean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Book Antiqua" panose="02040602050305030304" pitchFamily="18" charset="0"/>
              </a:rPr>
              <a:t>Before buying or selling decision, check </a:t>
            </a:r>
            <a:r>
              <a:rPr lang="en-US" dirty="0" err="1" smtClean="0">
                <a:latin typeface="Book Antiqua" panose="02040602050305030304" pitchFamily="18" charset="0"/>
              </a:rPr>
              <a:t>iNAV</a:t>
            </a:r>
            <a:r>
              <a:rPr lang="en-US" dirty="0" smtClean="0">
                <a:latin typeface="Book Antiqua" panose="02040602050305030304" pitchFamily="18" charset="0"/>
              </a:rPr>
              <a:t> of ETF </a:t>
            </a:r>
            <a:r>
              <a:rPr lang="en-US" dirty="0" smtClean="0">
                <a:latin typeface="Book Antiqua" panose="02040602050305030304" pitchFamily="18" charset="0"/>
              </a:rPr>
              <a:t>units.</a:t>
            </a:r>
            <a:endParaRPr lang="en-US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799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err="1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iNAV</a:t>
            </a: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 and Market /Traded price of ETF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21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316648" y="1016104"/>
            <a:ext cx="8977477" cy="5286859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dirty="0" smtClean="0"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dirty="0">
              <a:latin typeface="Book Antiqua" panose="0204060205030503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F0B68D-8FB2-446F-83AA-9EDC182C5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568" y="1496535"/>
            <a:ext cx="4653342" cy="41672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29A4BE-19C2-4737-9080-6C751E7C56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47" y="1527390"/>
            <a:ext cx="4138790" cy="4668694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A643242-B938-4ACB-8E1B-D53DF6104D80}"/>
              </a:ext>
            </a:extLst>
          </p:cNvPr>
          <p:cNvSpPr txBox="1">
            <a:spLocks/>
          </p:cNvSpPr>
          <p:nvPr/>
        </p:nvSpPr>
        <p:spPr bwMode="auto">
          <a:xfrm>
            <a:off x="327941" y="1067689"/>
            <a:ext cx="44573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b="1" dirty="0">
                <a:latin typeface="Ubuntu" panose="020B05040306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Live Quotes on </a:t>
            </a:r>
            <a:r>
              <a:rPr lang="en-US" altLang="en-US" b="1" dirty="0" smtClean="0">
                <a:latin typeface="Ubuntu" panose="020B05040306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Exchange </a:t>
            </a:r>
            <a:r>
              <a:rPr lang="en-US" altLang="en-US" b="1" dirty="0">
                <a:latin typeface="Ubuntu" panose="020B05040306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site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F12F104-3231-441D-904B-DBCAFFF6B9C2}"/>
              </a:ext>
            </a:extLst>
          </p:cNvPr>
          <p:cNvSpPr txBox="1">
            <a:spLocks/>
          </p:cNvSpPr>
          <p:nvPr/>
        </p:nvSpPr>
        <p:spPr bwMode="auto">
          <a:xfrm>
            <a:off x="5567026" y="1097578"/>
            <a:ext cx="383516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b="1" dirty="0">
                <a:latin typeface="Ubuntu" panose="020B05040306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Real Time NAV on AMC site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24774" y="811064"/>
            <a:ext cx="327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Real Time Pricing</a:t>
            </a:r>
            <a:endParaRPr lang="en-IN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54398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Redemption of ETF Units by AMC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22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764275" y="1090898"/>
            <a:ext cx="8161361" cy="5009652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latin typeface="Book Antiqua" panose="02040602050305030304" pitchFamily="18" charset="0"/>
              </a:rPr>
              <a:t>In Normal case, Investor need to sell ETF units at Exchange through trading </a:t>
            </a:r>
            <a:r>
              <a:rPr lang="en-US" dirty="0" smtClean="0">
                <a:latin typeface="Book Antiqua" panose="02040602050305030304" pitchFamily="18" charset="0"/>
              </a:rPr>
              <a:t>account.</a:t>
            </a:r>
            <a:endParaRPr lang="en-US" dirty="0" smtClean="0"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US" dirty="0" smtClean="0"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dirty="0" smtClean="0">
                <a:latin typeface="Book Antiqua" panose="02040602050305030304" pitchFamily="18" charset="0"/>
              </a:rPr>
              <a:t>However, investors can directly </a:t>
            </a:r>
            <a:r>
              <a:rPr lang="en-US" dirty="0">
                <a:latin typeface="Book Antiqua" panose="02040602050305030304" pitchFamily="18" charset="0"/>
              </a:rPr>
              <a:t>approach </a:t>
            </a:r>
            <a:r>
              <a:rPr lang="en-US" dirty="0" smtClean="0">
                <a:latin typeface="Book Antiqua" panose="02040602050305030304" pitchFamily="18" charset="0"/>
              </a:rPr>
              <a:t>AMC for redemption of ETF units, subject to the following conditions:  </a:t>
            </a:r>
          </a:p>
          <a:p>
            <a:pPr marL="665" algn="just">
              <a:buClr>
                <a:srgbClr val="000000"/>
              </a:buClr>
            </a:pPr>
            <a:endParaRPr lang="en-US" dirty="0" smtClean="0">
              <a:latin typeface="Book Antiqua" panose="02040602050305030304" pitchFamily="18" charset="0"/>
            </a:endParaRPr>
          </a:p>
          <a:p>
            <a:pPr marL="627063" indent="-261938" algn="just">
              <a:buClr>
                <a:srgbClr val="000000"/>
              </a:buClr>
              <a:buFont typeface="+mj-lt"/>
              <a:buAutoNum type="alphaLcParenR"/>
            </a:pPr>
            <a:r>
              <a:rPr lang="en-US" dirty="0" smtClean="0">
                <a:latin typeface="Book Antiqua" panose="02040602050305030304" pitchFamily="18" charset="0"/>
              </a:rPr>
              <a:t>Traded </a:t>
            </a:r>
            <a:r>
              <a:rPr lang="en-US" dirty="0">
                <a:latin typeface="Book Antiqua" panose="02040602050305030304" pitchFamily="18" charset="0"/>
              </a:rPr>
              <a:t>price of the ETF </a:t>
            </a:r>
            <a:r>
              <a:rPr lang="en-US" dirty="0" smtClean="0">
                <a:latin typeface="Book Antiqua" panose="02040602050305030304" pitchFamily="18" charset="0"/>
              </a:rPr>
              <a:t>units -</a:t>
            </a:r>
            <a:endParaRPr lang="en-US" dirty="0" smtClean="0">
              <a:latin typeface="Book Antiqua" panose="02040602050305030304" pitchFamily="18" charset="0"/>
            </a:endParaRPr>
          </a:p>
          <a:p>
            <a:pPr marL="365125" algn="just">
              <a:buClr>
                <a:srgbClr val="000000"/>
              </a:buClr>
            </a:pPr>
            <a:endParaRPr lang="en-US" dirty="0" smtClean="0">
              <a:latin typeface="Book Antiqua" panose="02040602050305030304" pitchFamily="18" charset="0"/>
            </a:endParaRPr>
          </a:p>
          <a:p>
            <a:pPr marL="1108075" lvl="1" indent="-28575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Book Antiqua" panose="02040602050305030304" pitchFamily="18" charset="0"/>
              </a:rPr>
              <a:t>is </a:t>
            </a:r>
            <a:r>
              <a:rPr lang="en-US" dirty="0">
                <a:latin typeface="Book Antiqua" panose="02040602050305030304" pitchFamily="18" charset="0"/>
              </a:rPr>
              <a:t>at discount of more than 3% to </a:t>
            </a:r>
            <a:r>
              <a:rPr lang="en-US" dirty="0" smtClean="0">
                <a:latin typeface="Book Antiqua" panose="02040602050305030304" pitchFamily="18" charset="0"/>
              </a:rPr>
              <a:t>NAV </a:t>
            </a:r>
            <a:r>
              <a:rPr lang="en-US" dirty="0">
                <a:latin typeface="Book Antiqua" panose="02040602050305030304" pitchFamily="18" charset="0"/>
              </a:rPr>
              <a:t>for continuous 30 </a:t>
            </a:r>
            <a:r>
              <a:rPr lang="en-US" dirty="0" smtClean="0">
                <a:latin typeface="Book Antiqua" panose="02040602050305030304" pitchFamily="18" charset="0"/>
              </a:rPr>
              <a:t>days.</a:t>
            </a:r>
            <a:endParaRPr lang="en-US" dirty="0" smtClean="0">
              <a:latin typeface="Book Antiqua" panose="02040602050305030304" pitchFamily="18" charset="0"/>
            </a:endParaRPr>
          </a:p>
          <a:p>
            <a:pPr marL="627063" indent="-261938" algn="just">
              <a:buClr>
                <a:srgbClr val="000000"/>
              </a:buClr>
              <a:buFont typeface="+mj-lt"/>
              <a:buAutoNum type="alphaLcParenR"/>
            </a:pPr>
            <a:endParaRPr lang="en-US" dirty="0" smtClean="0">
              <a:latin typeface="Book Antiqua" panose="02040602050305030304" pitchFamily="18" charset="0"/>
            </a:endParaRPr>
          </a:p>
          <a:p>
            <a:pPr marL="627063" indent="-261938" algn="just">
              <a:buClr>
                <a:srgbClr val="000000"/>
              </a:buClr>
              <a:buFont typeface="+mj-lt"/>
              <a:buAutoNum type="alphaLcParenR"/>
            </a:pPr>
            <a:r>
              <a:rPr lang="en-US" dirty="0" smtClean="0">
                <a:latin typeface="Book Antiqua" panose="02040602050305030304" pitchFamily="18" charset="0"/>
              </a:rPr>
              <a:t>Bid price quoted at exchange </a:t>
            </a:r>
            <a:r>
              <a:rPr lang="en-US" dirty="0" smtClean="0">
                <a:latin typeface="Book Antiqua" panose="02040602050305030304" pitchFamily="18" charset="0"/>
              </a:rPr>
              <a:t> -</a:t>
            </a:r>
            <a:endParaRPr lang="en-US" dirty="0" smtClean="0">
              <a:latin typeface="Book Antiqua" panose="02040602050305030304" pitchFamily="18" charset="0"/>
            </a:endParaRPr>
          </a:p>
          <a:p>
            <a:pPr marL="365125" algn="just">
              <a:buClr>
                <a:srgbClr val="000000"/>
              </a:buClr>
            </a:pPr>
            <a:endParaRPr lang="en-US" dirty="0" smtClean="0">
              <a:latin typeface="Book Antiqua" panose="02040602050305030304" pitchFamily="18" charset="0"/>
            </a:endParaRPr>
          </a:p>
          <a:p>
            <a:pPr marL="1108075" lvl="1" indent="-28575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Book Antiqua" panose="02040602050305030304" pitchFamily="18" charset="0"/>
              </a:rPr>
              <a:t>is at discount of more than 3% NAV for 7 </a:t>
            </a:r>
            <a:r>
              <a:rPr lang="en-US" dirty="0">
                <a:latin typeface="Book Antiqua" panose="02040602050305030304" pitchFamily="18" charset="0"/>
              </a:rPr>
              <a:t>consecutive </a:t>
            </a:r>
            <a:r>
              <a:rPr lang="en-US" dirty="0" smtClean="0">
                <a:latin typeface="Book Antiqua" panose="02040602050305030304" pitchFamily="18" charset="0"/>
              </a:rPr>
              <a:t>days.</a:t>
            </a:r>
            <a:endParaRPr lang="en-US" dirty="0" smtClean="0">
              <a:latin typeface="Book Antiqua" panose="02040602050305030304" pitchFamily="18" charset="0"/>
            </a:endParaRPr>
          </a:p>
          <a:p>
            <a:pPr marL="650875" indent="-28575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endParaRPr lang="en-US" dirty="0" smtClean="0">
              <a:latin typeface="Book Antiqua" panose="02040602050305030304" pitchFamily="18" charset="0"/>
            </a:endParaRPr>
          </a:p>
          <a:p>
            <a:pPr marL="1108075" lvl="1" indent="-28575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Book Antiqua" panose="02040602050305030304" pitchFamily="18" charset="0"/>
              </a:rPr>
              <a:t>No quotes are available on exchange for 3 consecutive trading </a:t>
            </a:r>
            <a:r>
              <a:rPr lang="en-US" dirty="0" smtClean="0">
                <a:latin typeface="Book Antiqua" panose="02040602050305030304" pitchFamily="18" charset="0"/>
              </a:rPr>
              <a:t>days.</a:t>
            </a:r>
            <a:endParaRPr lang="en-US" dirty="0" smtClean="0">
              <a:latin typeface="Book Antiqua" panose="02040602050305030304" pitchFamily="18" charset="0"/>
            </a:endParaRPr>
          </a:p>
          <a:p>
            <a:pPr marL="1108075" lvl="1" indent="-28575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endParaRPr lang="en-US" dirty="0">
              <a:latin typeface="Book Antiqua" panose="02040602050305030304" pitchFamily="18" charset="0"/>
            </a:endParaRPr>
          </a:p>
          <a:p>
            <a:pPr marL="1108075" lvl="1" indent="-28575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Book Antiqua" panose="02040602050305030304" pitchFamily="18" charset="0"/>
              </a:rPr>
              <a:t>Total bid size on the Exchange is less than half of Creation Units Size daily, averaged over a period of 7 consecutive trading </a:t>
            </a:r>
            <a:r>
              <a:rPr lang="en-US" dirty="0" smtClean="0">
                <a:latin typeface="Book Antiqua" panose="02040602050305030304" pitchFamily="18" charset="0"/>
              </a:rPr>
              <a:t>days.</a:t>
            </a:r>
            <a:endParaRPr lang="en-US" dirty="0">
              <a:latin typeface="Book Antiqua" panose="02040602050305030304" pitchFamily="18" charset="0"/>
            </a:endParaRPr>
          </a:p>
          <a:p>
            <a:pPr marL="457865" lvl="1" algn="just">
              <a:buClr>
                <a:srgbClr val="000000"/>
              </a:buClr>
            </a:pPr>
            <a:endParaRPr lang="en-US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665" algn="just">
              <a:buClr>
                <a:srgbClr val="000000"/>
              </a:buClr>
            </a:pPr>
            <a:endParaRPr lang="en-IN" sz="12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665" algn="just">
              <a:buClr>
                <a:srgbClr val="000000"/>
              </a:buClr>
            </a:pP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061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323687" y="172477"/>
            <a:ext cx="8492767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Buying ETFs directly from </a:t>
            </a: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AMC </a:t>
            </a:r>
            <a:r>
              <a:rPr lang="en-IN" sz="2800" b="1" spc="-1" dirty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(Bulk deal)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t>23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657965" y="955112"/>
            <a:ext cx="8636160" cy="5369367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665">
              <a:buClr>
                <a:srgbClr val="000000"/>
              </a:buClr>
            </a:pPr>
            <a:r>
              <a:rPr lang="en-US" sz="2000" b="1" dirty="0" smtClean="0">
                <a:ln w="0"/>
                <a:latin typeface="Bookman Old Style" panose="02050604050505020204" pitchFamily="18" charset="0"/>
              </a:rPr>
              <a:t>Applicable to Investors having large funds:</a:t>
            </a:r>
            <a:endParaRPr lang="en-IN" sz="2000" b="1" dirty="0">
              <a:ln w="0"/>
              <a:latin typeface="Bookman Old Style" panose="020506040505050202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sz="1900" dirty="0" smtClean="0">
                <a:ln w="0"/>
                <a:latin typeface="Book Antiqua" panose="02040602050305030304" pitchFamily="18" charset="0"/>
              </a:rPr>
              <a:t>Investors willing to buy ETFs in bulk may deal with AMCs </a:t>
            </a:r>
            <a:r>
              <a:rPr lang="en-IN" sz="1900" dirty="0" smtClean="0">
                <a:ln w="0"/>
                <a:latin typeface="Book Antiqua" panose="02040602050305030304" pitchFamily="18" charset="0"/>
              </a:rPr>
              <a:t>directly. </a:t>
            </a:r>
            <a:endParaRPr lang="en-IN" sz="1900" dirty="0" smtClean="0">
              <a:ln w="0"/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sz="1900" dirty="0" smtClean="0">
                <a:ln w="0"/>
                <a:latin typeface="Book Antiqua" panose="02040602050305030304" pitchFamily="18" charset="0"/>
              </a:rPr>
              <a:t>This facility is not suitable for small  </a:t>
            </a:r>
            <a:r>
              <a:rPr lang="en-IN" sz="1900" dirty="0" smtClean="0">
                <a:ln w="0"/>
                <a:latin typeface="Book Antiqua" panose="02040602050305030304" pitchFamily="18" charset="0"/>
              </a:rPr>
              <a:t>investors.</a:t>
            </a:r>
            <a:endParaRPr lang="en-IN" sz="1900" dirty="0" smtClean="0">
              <a:ln w="0"/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sz="1900" dirty="0" smtClean="0">
                <a:ln w="0"/>
                <a:latin typeface="Book Antiqua" panose="02040602050305030304" pitchFamily="18" charset="0"/>
              </a:rPr>
              <a:t>Creation of ETF units is </a:t>
            </a:r>
            <a:r>
              <a:rPr lang="en-IN" sz="1900" dirty="0">
                <a:ln w="0"/>
                <a:latin typeface="Book Antiqua" panose="02040602050305030304" pitchFamily="18" charset="0"/>
              </a:rPr>
              <a:t>defined for every ETF and displayed on </a:t>
            </a:r>
            <a:r>
              <a:rPr lang="en-IN" sz="1900" dirty="0" smtClean="0">
                <a:ln w="0"/>
                <a:latin typeface="Book Antiqua" panose="02040602050305030304" pitchFamily="18" charset="0"/>
              </a:rPr>
              <a:t>the AMC </a:t>
            </a:r>
            <a:r>
              <a:rPr lang="en-IN" sz="1900" dirty="0">
                <a:ln w="0"/>
                <a:latin typeface="Book Antiqua" panose="02040602050305030304" pitchFamily="18" charset="0"/>
              </a:rPr>
              <a:t>website. </a:t>
            </a:r>
            <a:endParaRPr lang="en-IN" sz="1900" dirty="0" smtClean="0">
              <a:ln w="0"/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sz="1900" dirty="0" smtClean="0">
                <a:ln w="0"/>
                <a:latin typeface="Book Antiqua" panose="02040602050305030304" pitchFamily="18" charset="0"/>
              </a:rPr>
              <a:t>Creation </a:t>
            </a:r>
            <a:r>
              <a:rPr lang="en-IN" sz="1900" dirty="0">
                <a:ln w="0"/>
                <a:latin typeface="Book Antiqua" panose="02040602050305030304" pitchFamily="18" charset="0"/>
              </a:rPr>
              <a:t>Unit is a fixed number of ETF units, which is exchanged </a:t>
            </a:r>
            <a:r>
              <a:rPr lang="en-IN" sz="1900" dirty="0" smtClean="0">
                <a:ln w="0"/>
                <a:latin typeface="Book Antiqua" panose="02040602050305030304" pitchFamily="18" charset="0"/>
              </a:rPr>
              <a:t>for a </a:t>
            </a:r>
            <a:r>
              <a:rPr lang="en-IN" sz="1900" dirty="0">
                <a:ln w="0"/>
                <a:latin typeface="Book Antiqua" panose="02040602050305030304" pitchFamily="18" charset="0"/>
              </a:rPr>
              <a:t>basket of shares underlying the index called the "Portfolio Deposit" and a "Cash Component</a:t>
            </a:r>
            <a:r>
              <a:rPr lang="en-IN" sz="1900" dirty="0" smtClean="0">
                <a:ln w="0"/>
                <a:latin typeface="Book Antiqua" panose="02040602050305030304" pitchFamily="18" charset="0"/>
              </a:rPr>
              <a:t>".</a:t>
            </a: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sz="1900" dirty="0" smtClean="0">
                <a:ln w="0"/>
                <a:latin typeface="Book Antiqua" panose="02040602050305030304" pitchFamily="18" charset="0"/>
              </a:rPr>
              <a:t>For e.g. to </a:t>
            </a:r>
            <a:r>
              <a:rPr lang="en-IN" sz="1900" dirty="0">
                <a:ln w="0"/>
                <a:latin typeface="Book Antiqua" panose="02040602050305030304" pitchFamily="18" charset="0"/>
              </a:rPr>
              <a:t>subscribe 10,000 units of an ETF with the </a:t>
            </a:r>
            <a:r>
              <a:rPr lang="en-IN" sz="1900" dirty="0" smtClean="0">
                <a:ln w="0"/>
                <a:latin typeface="Book Antiqua" panose="02040602050305030304" pitchFamily="18" charset="0"/>
              </a:rPr>
              <a:t>Fund.</a:t>
            </a:r>
            <a:endParaRPr lang="en-IN" sz="1900" dirty="0" smtClean="0">
              <a:ln w="0"/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N" sz="1900" dirty="0" smtClean="0">
                <a:ln w="0"/>
                <a:latin typeface="Book Antiqua" panose="02040602050305030304" pitchFamily="18" charset="0"/>
              </a:rPr>
              <a:t>Investor need to </a:t>
            </a:r>
            <a:r>
              <a:rPr lang="en-IN" sz="1900" dirty="0">
                <a:ln w="0"/>
                <a:latin typeface="Book Antiqua" panose="02040602050305030304" pitchFamily="18" charset="0"/>
              </a:rPr>
              <a:t>deposit a pre-defined underlying </a:t>
            </a:r>
            <a:r>
              <a:rPr lang="en-IN" sz="1900" dirty="0" smtClean="0">
                <a:ln w="0"/>
                <a:latin typeface="Book Antiqua" panose="02040602050305030304" pitchFamily="18" charset="0"/>
              </a:rPr>
              <a:t>portfolio </a:t>
            </a:r>
            <a:r>
              <a:rPr lang="en-IN" sz="1900" dirty="0">
                <a:ln w="0"/>
                <a:latin typeface="Book Antiqua" panose="02040602050305030304" pitchFamily="18" charset="0"/>
              </a:rPr>
              <a:t>and the cash component. </a:t>
            </a: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sz="1900" dirty="0" smtClean="0">
                <a:ln w="0"/>
                <a:latin typeface="Book Antiqua" panose="02040602050305030304" pitchFamily="18" charset="0"/>
              </a:rPr>
              <a:t>In </a:t>
            </a:r>
            <a:r>
              <a:rPr lang="en-IN" sz="1900" dirty="0">
                <a:ln w="0"/>
                <a:latin typeface="Book Antiqua" panose="02040602050305030304" pitchFamily="18" charset="0"/>
              </a:rPr>
              <a:t>exchange of this portfolio and payment of a "cash component", </a:t>
            </a:r>
            <a:endParaRPr lang="en-IN" sz="1900" dirty="0" smtClean="0">
              <a:ln w="0"/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N" sz="1900" dirty="0" smtClean="0">
                <a:ln w="0"/>
                <a:latin typeface="Book Antiqua" panose="02040602050305030304" pitchFamily="18" charset="0"/>
              </a:rPr>
              <a:t>Investor is allotted </a:t>
            </a:r>
            <a:r>
              <a:rPr lang="en-IN" sz="1900" dirty="0">
                <a:ln w="0"/>
                <a:latin typeface="Book Antiqua" panose="02040602050305030304" pitchFamily="18" charset="0"/>
              </a:rPr>
              <a:t>10,000 </a:t>
            </a:r>
            <a:r>
              <a:rPr lang="en-IN" sz="1900" dirty="0" smtClean="0">
                <a:ln w="0"/>
                <a:latin typeface="Book Antiqua" panose="02040602050305030304" pitchFamily="18" charset="0"/>
              </a:rPr>
              <a:t>units.</a:t>
            </a:r>
            <a:endParaRPr lang="en-IN" sz="1900" dirty="0" smtClean="0">
              <a:ln w="0"/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IN" sz="1900" dirty="0" smtClean="0">
                <a:ln w="0"/>
                <a:latin typeface="Book Antiqua" panose="02040602050305030304" pitchFamily="18" charset="0"/>
              </a:rPr>
              <a:t>This </a:t>
            </a:r>
            <a:r>
              <a:rPr lang="en-IN" sz="1900" dirty="0">
                <a:ln w="0"/>
                <a:latin typeface="Book Antiqua" panose="02040602050305030304" pitchFamily="18" charset="0"/>
              </a:rPr>
              <a:t>"in-kind" exchange of underlying portfolio for units is a unique feature of ETFs</a:t>
            </a:r>
            <a:r>
              <a:rPr lang="en-IN" sz="1900" dirty="0" smtClean="0">
                <a:ln w="0"/>
                <a:latin typeface="Book Antiqua" panose="02040602050305030304" pitchFamily="18" charset="0"/>
              </a:rPr>
              <a:t>.</a:t>
            </a:r>
            <a:endParaRPr lang="en-IN" sz="1900" dirty="0">
              <a:ln w="0"/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489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</a:rPr>
              <a:t>Tax on ETF Trades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A3E671D4-45B4-4E46-AF02-4D5FC0C9DB58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24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255080"/>
              </p:ext>
            </p:extLst>
          </p:nvPr>
        </p:nvGraphicFramePr>
        <p:xfrm>
          <a:off x="495360" y="1042954"/>
          <a:ext cx="8699099" cy="5608965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tableStyleId>{2D5ABB26-0587-4C30-8999-92F81FD0307C}</a:tableStyleId>
              </a:tblPr>
              <a:tblGrid>
                <a:gridCol w="8699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47413">
                <a:tc>
                  <a:txBody>
                    <a:bodyPr/>
                    <a:lstStyle/>
                    <a:p>
                      <a:pPr marL="357188" indent="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lang="en-US" sz="800" kern="1200" baseline="0" dirty="0" smtClean="0">
                        <a:ln w="0"/>
                        <a:solidFill>
                          <a:srgbClr val="0033CC"/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b="1" i="1" kern="120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Tax Structure on Capital Gains on Equity ETFs</a:t>
                      </a:r>
                      <a:r>
                        <a:rPr lang="en-US" sz="1800" b="0" i="1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800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 smtClean="0">
                        <a:ln w="0"/>
                        <a:solidFill>
                          <a:srgbClr val="0033CC"/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lang="en-US" sz="1000" kern="1200" dirty="0" smtClean="0">
                        <a:ln w="0"/>
                        <a:solidFill>
                          <a:srgbClr val="0033CC"/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627063" indent="-28575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Short-term capital gains are taxed at 15% along with surcharge and other </a:t>
                      </a:r>
                      <a:r>
                        <a:rPr lang="en-US" sz="1800" kern="1200" baseline="0" dirty="0" err="1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Cesses</a:t>
                      </a:r>
                      <a:r>
                        <a:rPr lang="en-US" sz="1800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as applicable.</a:t>
                      </a:r>
                    </a:p>
                    <a:p>
                      <a:pPr marL="627063" indent="-28575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Ø"/>
                      </a:pPr>
                      <a:endParaRPr lang="en-US" sz="1000" kern="1200" baseline="0" dirty="0" smtClean="0">
                        <a:ln w="0"/>
                        <a:solidFill>
                          <a:srgbClr val="0033CC"/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627063" indent="-28575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For all long-term capital gains, an amount of up to ₹1 lakh is tax-deductible, and a tax of 10% would be levied on any amount greater than ₹1 lakh without indexation benefits.</a:t>
                      </a:r>
                    </a:p>
                    <a:p>
                      <a:pPr marL="519113" indent="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lang="en-US" sz="1000" kern="1200" baseline="0" dirty="0" smtClean="0">
                        <a:ln w="0"/>
                        <a:solidFill>
                          <a:srgbClr val="0033CC"/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357188" indent="-28575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en-US" sz="1800" b="1" i="1" kern="120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Tax Structure on Capital Gains on Gold,</a:t>
                      </a:r>
                      <a:r>
                        <a:rPr lang="en-US" sz="1800" b="1" i="1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Debt and Other </a:t>
                      </a:r>
                      <a:r>
                        <a:rPr lang="en-US" sz="1800" b="1" i="1" kern="120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ETFs</a:t>
                      </a:r>
                      <a:r>
                        <a:rPr lang="en-US" sz="1800" b="0" i="1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800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357188" indent="-28575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q"/>
                      </a:pPr>
                      <a:endParaRPr lang="en-US" sz="1000" kern="1200" baseline="0" dirty="0" smtClean="0">
                        <a:ln w="0"/>
                        <a:solidFill>
                          <a:srgbClr val="0033CC"/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627063" indent="-28575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IN" sz="1800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Long-term capital gains tax of 20% plus cess with indexation benefits, if held for more than 36 months.</a:t>
                      </a:r>
                    </a:p>
                    <a:p>
                      <a:pPr marL="627063" indent="-28575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Ø"/>
                      </a:pPr>
                      <a:endParaRPr lang="en-IN" sz="1000" kern="1200" baseline="0" dirty="0" smtClean="0">
                        <a:ln w="0"/>
                        <a:solidFill>
                          <a:srgbClr val="0033CC"/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627063" indent="-28575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IN" sz="1800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Short-term capital gains tax: As per the income-tax slab rate of the investor.</a:t>
                      </a:r>
                    </a:p>
                    <a:p>
                      <a:endParaRPr lang="en-IN" sz="1000" kern="1200" baseline="0" dirty="0" smtClean="0">
                        <a:ln w="0"/>
                        <a:solidFill>
                          <a:srgbClr val="0033CC"/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357188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b="1" i="1" kern="120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Securities transaction tax (STT): </a:t>
                      </a:r>
                    </a:p>
                    <a:p>
                      <a:pPr marL="804863" indent="-28575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Ø"/>
                      </a:pPr>
                      <a:endParaRPr lang="en-IN" sz="1000" kern="1200" baseline="0" dirty="0" smtClean="0">
                        <a:ln w="0"/>
                        <a:solidFill>
                          <a:srgbClr val="0033CC"/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627063" indent="-28575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800" kern="1200" baseline="0" dirty="0" smtClean="0">
                          <a:ln w="0"/>
                          <a:solidFill>
                            <a:srgbClr val="0033CC"/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If you buy ETFs there is no securities transaction tax (STT), but when you sell then STT is applicable.</a:t>
                      </a:r>
                    </a:p>
                    <a:p>
                      <a:pPr marL="804863" indent="-28575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Ø"/>
                      </a:pPr>
                      <a:endParaRPr lang="en-IN" sz="1800" kern="1200" baseline="0" dirty="0" smtClean="0">
                        <a:ln w="0"/>
                        <a:solidFill>
                          <a:srgbClr val="0033CC"/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186361" indent="-17272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chemeClr val="accent1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Ø"/>
                      </a:pPr>
                      <a:endParaRPr lang="en-IN" sz="2000" kern="1200" spc="-5" dirty="0">
                        <a:solidFill>
                          <a:srgbClr val="52555A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645" marB="0">
                    <a:lnT w="9525" cap="flat" cmpd="sng" algn="ctr">
                      <a:solidFill>
                        <a:srgbClr val="5255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255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93676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82611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</a:rPr>
              <a:t>Points to Ponder before investing  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BF5D14FD-7C4E-40B9-AF2C-10D41D4B4B4B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pPr algn="ctr">
                <a:lnSpc>
                  <a:spcPct val="100000"/>
                </a:lnSpc>
              </a:pPr>
              <a:t>25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grpSp>
        <p:nvGrpSpPr>
          <p:cNvPr id="8" name="그룹 5">
            <a:extLst>
              <a:ext uri="{FF2B5EF4-FFF2-40B4-BE49-F238E27FC236}">
                <a16:creationId xmlns:a16="http://schemas.microsoft.com/office/drawing/2014/main" id="{8515F8F3-A8BD-47DC-B224-640A8A6349BC}"/>
              </a:ext>
            </a:extLst>
          </p:cNvPr>
          <p:cNvGrpSpPr/>
          <p:nvPr/>
        </p:nvGrpSpPr>
        <p:grpSpPr>
          <a:xfrm>
            <a:off x="4121022" y="1884642"/>
            <a:ext cx="1735509" cy="2029073"/>
            <a:chOff x="3675419" y="2776972"/>
            <a:chExt cx="1876520" cy="324225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9571430-CA2C-4A7C-8418-56745DC4EB96}"/>
                </a:ext>
              </a:extLst>
            </p:cNvPr>
            <p:cNvGrpSpPr/>
            <p:nvPr/>
          </p:nvGrpSpPr>
          <p:grpSpPr>
            <a:xfrm>
              <a:off x="4080222" y="5227134"/>
              <a:ext cx="1074452" cy="792090"/>
              <a:chOff x="3773268" y="4911608"/>
              <a:chExt cx="922956" cy="1004233"/>
            </a:xfrm>
          </p:grpSpPr>
          <p:sp>
            <p:nvSpPr>
              <p:cNvPr id="19" name="Trapezoid 18">
                <a:extLst>
                  <a:ext uri="{FF2B5EF4-FFF2-40B4-BE49-F238E27FC236}">
                    <a16:creationId xmlns:a16="http://schemas.microsoft.com/office/drawing/2014/main" id="{6E420DA0-12CB-4B2B-917E-51789FFF3ACB}"/>
                  </a:ext>
                </a:extLst>
              </p:cNvPr>
              <p:cNvSpPr/>
              <p:nvPr/>
            </p:nvSpPr>
            <p:spPr>
              <a:xfrm rot="10800000">
                <a:off x="3773268" y="4911608"/>
                <a:ext cx="922956" cy="1004233"/>
              </a:xfrm>
              <a:prstGeom prst="trapezoid">
                <a:avLst>
                  <a:gd name="adj" fmla="val 78876"/>
                </a:avLst>
              </a:prstGeom>
              <a:solidFill>
                <a:srgbClr val="F5B317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275" b="1"/>
              </a:p>
            </p:txBody>
          </p:sp>
          <p:sp>
            <p:nvSpPr>
              <p:cNvPr id="20" name="Isosceles Triangle 19">
                <a:extLst>
                  <a:ext uri="{FF2B5EF4-FFF2-40B4-BE49-F238E27FC236}">
                    <a16:creationId xmlns:a16="http://schemas.microsoft.com/office/drawing/2014/main" id="{B869B878-2557-422E-A533-46D859C43328}"/>
                  </a:ext>
                </a:extLst>
              </p:cNvPr>
              <p:cNvSpPr/>
              <p:nvPr/>
            </p:nvSpPr>
            <p:spPr>
              <a:xfrm rot="10800000" flipH="1">
                <a:off x="4132972" y="5714655"/>
                <a:ext cx="213694" cy="184219"/>
              </a:xfrm>
              <a:prstGeom prst="triangle">
                <a:avLst/>
              </a:prstGeom>
              <a:solidFill>
                <a:srgbClr val="5768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275" b="1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47EDC6-4CBB-45A3-BDBC-0FAD58203637}"/>
                </a:ext>
              </a:extLst>
            </p:cNvPr>
            <p:cNvGrpSpPr/>
            <p:nvPr/>
          </p:nvGrpSpPr>
          <p:grpSpPr>
            <a:xfrm>
              <a:off x="3675419" y="3949812"/>
              <a:ext cx="727669" cy="1343548"/>
              <a:chOff x="3434700" y="3637778"/>
              <a:chExt cx="616028" cy="1137422"/>
            </a:xfrm>
          </p:grpSpPr>
          <p:sp>
            <p:nvSpPr>
              <p:cNvPr id="17" name="Round Same Side Corner Rectangle 3">
                <a:extLst>
                  <a:ext uri="{FF2B5EF4-FFF2-40B4-BE49-F238E27FC236}">
                    <a16:creationId xmlns:a16="http://schemas.microsoft.com/office/drawing/2014/main" id="{1CAB0553-CF78-44C2-9978-04974B5A32D1}"/>
                  </a:ext>
                </a:extLst>
              </p:cNvPr>
              <p:cNvSpPr/>
              <p:nvPr/>
            </p:nvSpPr>
            <p:spPr>
              <a:xfrm rot="10800000">
                <a:off x="3706226" y="3939188"/>
                <a:ext cx="344502" cy="836012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275" b="1" dirty="0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05BFF5F6-7C27-48E1-9B0B-82455AE621FD}"/>
                  </a:ext>
                </a:extLst>
              </p:cNvPr>
              <p:cNvSpPr/>
              <p:nvPr/>
            </p:nvSpPr>
            <p:spPr>
              <a:xfrm>
                <a:off x="3434700" y="3637778"/>
                <a:ext cx="576064" cy="571569"/>
              </a:xfrm>
              <a:prstGeom prst="ellipse">
                <a:avLst/>
              </a:prstGeom>
              <a:solidFill>
                <a:schemeClr val="bg1"/>
              </a:solidFill>
              <a:ln w="152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275" b="1" dirty="0">
                    <a:solidFill>
                      <a:schemeClr val="tx1"/>
                    </a:solidFill>
                  </a:rPr>
                  <a:t>2</a:t>
                </a:r>
                <a:endParaRPr lang="ko-KR" altLang="en-US" sz="2275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E63D4C1-2EE8-4988-B1F6-C18507F232F3}"/>
                </a:ext>
              </a:extLst>
            </p:cNvPr>
            <p:cNvGrpSpPr/>
            <p:nvPr/>
          </p:nvGrpSpPr>
          <p:grpSpPr>
            <a:xfrm>
              <a:off x="4117353" y="2776972"/>
              <a:ext cx="680462" cy="2516390"/>
              <a:chOff x="3811769" y="2644871"/>
              <a:chExt cx="576064" cy="2130329"/>
            </a:xfrm>
          </p:grpSpPr>
          <p:sp>
            <p:nvSpPr>
              <p:cNvPr id="15" name="Round Same Side Corner Rectangle 8">
                <a:extLst>
                  <a:ext uri="{FF2B5EF4-FFF2-40B4-BE49-F238E27FC236}">
                    <a16:creationId xmlns:a16="http://schemas.microsoft.com/office/drawing/2014/main" id="{B98B8798-C4AE-4607-B16B-6C4B966BE510}"/>
                  </a:ext>
                </a:extLst>
              </p:cNvPr>
              <p:cNvSpPr/>
              <p:nvPr/>
            </p:nvSpPr>
            <p:spPr>
              <a:xfrm rot="10800000">
                <a:off x="4069097" y="3061922"/>
                <a:ext cx="318736" cy="1713278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275" b="1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7E9B536-2F54-48A8-8AB2-C537CA48EAC2}"/>
                  </a:ext>
                </a:extLst>
              </p:cNvPr>
              <p:cNvSpPr/>
              <p:nvPr/>
            </p:nvSpPr>
            <p:spPr>
              <a:xfrm>
                <a:off x="3811769" y="2644871"/>
                <a:ext cx="576064" cy="576064"/>
              </a:xfrm>
              <a:prstGeom prst="ellipse">
                <a:avLst/>
              </a:prstGeom>
              <a:solidFill>
                <a:schemeClr val="bg1"/>
              </a:solidFill>
              <a:ln w="1524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275" b="1" dirty="0">
                    <a:solidFill>
                      <a:schemeClr val="tx1"/>
                    </a:solidFill>
                  </a:rPr>
                  <a:t>1</a:t>
                </a:r>
                <a:endParaRPr lang="ko-KR" altLang="en-US" sz="2275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C02984E-D78C-43E6-87A0-F1D423A551BF}"/>
                </a:ext>
              </a:extLst>
            </p:cNvPr>
            <p:cNvGrpSpPr/>
            <p:nvPr/>
          </p:nvGrpSpPr>
          <p:grpSpPr>
            <a:xfrm>
              <a:off x="4822833" y="3486400"/>
              <a:ext cx="729106" cy="1806962"/>
              <a:chOff x="4411577" y="3245461"/>
              <a:chExt cx="617248" cy="1529739"/>
            </a:xfrm>
          </p:grpSpPr>
          <p:sp>
            <p:nvSpPr>
              <p:cNvPr id="13" name="Round Same Side Corner Rectangle 11">
                <a:extLst>
                  <a:ext uri="{FF2B5EF4-FFF2-40B4-BE49-F238E27FC236}">
                    <a16:creationId xmlns:a16="http://schemas.microsoft.com/office/drawing/2014/main" id="{09F434DA-5964-4FBD-A10C-D0A58AA35539}"/>
                  </a:ext>
                </a:extLst>
              </p:cNvPr>
              <p:cNvSpPr/>
              <p:nvPr/>
            </p:nvSpPr>
            <p:spPr>
              <a:xfrm rot="10800000">
                <a:off x="4411577" y="3533493"/>
                <a:ext cx="344503" cy="124170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275" b="1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87DFF73-EACF-43A8-AAC1-E125D8125624}"/>
                  </a:ext>
                </a:extLst>
              </p:cNvPr>
              <p:cNvSpPr/>
              <p:nvPr/>
            </p:nvSpPr>
            <p:spPr>
              <a:xfrm>
                <a:off x="4452761" y="3245461"/>
                <a:ext cx="576064" cy="576064"/>
              </a:xfrm>
              <a:prstGeom prst="ellipse">
                <a:avLst/>
              </a:prstGeom>
              <a:solidFill>
                <a:schemeClr val="bg1"/>
              </a:solidFill>
              <a:ln w="152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altLang="ko-KR" sz="2275" b="1" dirty="0" smtClean="0">
                    <a:solidFill>
                      <a:schemeClr val="tx1"/>
                    </a:solidFill>
                  </a:rPr>
                  <a:t>3</a:t>
                </a:r>
                <a:endParaRPr lang="ko-KR" altLang="en-US" sz="2275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BFAE123-9389-4265-A1F2-AE0F0721AEB7}"/>
              </a:ext>
            </a:extLst>
          </p:cNvPr>
          <p:cNvGrpSpPr/>
          <p:nvPr/>
        </p:nvGrpSpPr>
        <p:grpSpPr>
          <a:xfrm>
            <a:off x="3594908" y="3682267"/>
            <a:ext cx="2794705" cy="643290"/>
            <a:chOff x="3960971" y="2767117"/>
            <a:chExt cx="4267200" cy="1321489"/>
          </a:xfrm>
        </p:grpSpPr>
        <p:sp>
          <p:nvSpPr>
            <p:cNvPr id="22" name="Freeform: Shape 80">
              <a:extLst>
                <a:ext uri="{FF2B5EF4-FFF2-40B4-BE49-F238E27FC236}">
                  <a16:creationId xmlns:a16="http://schemas.microsoft.com/office/drawing/2014/main" id="{142F0B99-3839-45D8-B8B5-154FFD5693CB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75" dirty="0"/>
            </a:p>
          </p:txBody>
        </p:sp>
        <p:sp>
          <p:nvSpPr>
            <p:cNvPr id="23" name="Freeform: Shape 81">
              <a:extLst>
                <a:ext uri="{FF2B5EF4-FFF2-40B4-BE49-F238E27FC236}">
                  <a16:creationId xmlns:a16="http://schemas.microsoft.com/office/drawing/2014/main" id="{A43989FF-35E3-4548-A1A7-2622B57B66C4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75" dirty="0"/>
            </a:p>
          </p:txBody>
        </p:sp>
        <p:sp>
          <p:nvSpPr>
            <p:cNvPr id="24" name="Freeform: Shape 82">
              <a:extLst>
                <a:ext uri="{FF2B5EF4-FFF2-40B4-BE49-F238E27FC236}">
                  <a16:creationId xmlns:a16="http://schemas.microsoft.com/office/drawing/2014/main" id="{7C04B567-9EF1-4DFD-8D21-8BD789F6464E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75" dirty="0"/>
            </a:p>
          </p:txBody>
        </p:sp>
        <p:sp>
          <p:nvSpPr>
            <p:cNvPr id="25" name="Freeform: Shape 83">
              <a:extLst>
                <a:ext uri="{FF2B5EF4-FFF2-40B4-BE49-F238E27FC236}">
                  <a16:creationId xmlns:a16="http://schemas.microsoft.com/office/drawing/2014/main" id="{9072E8C1-D5B4-4420-8BC5-8A0B0B8DC2AD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975" dirty="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40C369A2-AF4C-45E9-819F-18DCDA6EDB8B}"/>
              </a:ext>
            </a:extLst>
          </p:cNvPr>
          <p:cNvSpPr txBox="1"/>
          <p:nvPr/>
        </p:nvSpPr>
        <p:spPr>
          <a:xfrm>
            <a:off x="320712" y="961312"/>
            <a:ext cx="903438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b="1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Underlying Index: </a:t>
            </a:r>
            <a:r>
              <a:rPr lang="en-US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Investors need to first decide on the market in which they wish to invest,  i.e. Benchmark Index as a whole or a Specific Sectoral Index  Gold/ Silver, etc.</a:t>
            </a:r>
            <a:endParaRPr lang="en-US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0C369A2-AF4C-45E9-819F-18DCDA6EDB8B}"/>
              </a:ext>
            </a:extLst>
          </p:cNvPr>
          <p:cNvSpPr txBox="1"/>
          <p:nvPr/>
        </p:nvSpPr>
        <p:spPr>
          <a:xfrm>
            <a:off x="238810" y="2146618"/>
            <a:ext cx="388221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b="1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Total Expense Ration (TER): </a:t>
            </a:r>
            <a:r>
              <a:rPr lang="en-US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Different funds tracking the same index can have different expense </a:t>
            </a:r>
            <a:r>
              <a:rPr lang="en-US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ratios (annual fee a fund charges to cover its expenses). </a:t>
            </a:r>
            <a:endParaRPr lang="en-US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C369A2-AF4C-45E9-819F-18DCDA6EDB8B}"/>
              </a:ext>
            </a:extLst>
          </p:cNvPr>
          <p:cNvSpPr txBox="1"/>
          <p:nvPr/>
        </p:nvSpPr>
        <p:spPr>
          <a:xfrm>
            <a:off x="5883832" y="2378471"/>
            <a:ext cx="347425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b="1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Tracking Error : </a:t>
            </a:r>
            <a:r>
              <a:rPr lang="en-US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ETFs </a:t>
            </a:r>
            <a:r>
              <a:rPr lang="en-US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must closely track the </a:t>
            </a:r>
            <a:r>
              <a:rPr lang="en-US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benchmark.  An </a:t>
            </a:r>
            <a:r>
              <a:rPr lang="en-US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ETF with lower tracking error to its benchmark should be preferred to </a:t>
            </a:r>
            <a:r>
              <a:rPr lang="en-US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others.</a:t>
            </a:r>
            <a:endParaRPr lang="en-US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C369A2-AF4C-45E9-819F-18DCDA6EDB8B}"/>
              </a:ext>
            </a:extLst>
          </p:cNvPr>
          <p:cNvSpPr txBox="1"/>
          <p:nvPr/>
        </p:nvSpPr>
        <p:spPr>
          <a:xfrm>
            <a:off x="320712" y="4295890"/>
            <a:ext cx="8973413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b="1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Liquidity: </a:t>
            </a:r>
            <a:r>
              <a:rPr lang="en-US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When </a:t>
            </a:r>
            <a:r>
              <a:rPr lang="en-US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considering ETFs, other than TER and Tracking Error, liquidity is also very </a:t>
            </a:r>
            <a:r>
              <a:rPr lang="en-US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important. One </a:t>
            </a:r>
            <a:r>
              <a:rPr lang="en-US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should prefer ETFs with greater liquidity</a:t>
            </a:r>
            <a:r>
              <a:rPr lang="en-US" dirty="0"/>
              <a:t>.</a:t>
            </a:r>
            <a:endParaRPr lang="en-US" dirty="0" smtClean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000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b="1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Assets </a:t>
            </a:r>
            <a:r>
              <a:rPr lang="en-US" b="1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Under </a:t>
            </a:r>
            <a:r>
              <a:rPr lang="en-US" b="1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Management (AUM) </a:t>
            </a:r>
            <a:r>
              <a:rPr lang="en-US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of an ETF is calculated by multiplying the shares outstanding by the market price per </a:t>
            </a:r>
            <a:r>
              <a:rPr lang="en-US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share. </a:t>
            </a:r>
            <a:r>
              <a:rPr lang="en-US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ETFs with greater AUM tend to have more </a:t>
            </a:r>
            <a:r>
              <a:rPr lang="en-US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liquidity.</a:t>
            </a:r>
            <a:endParaRPr lang="en-US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00367" y="1564125"/>
            <a:ext cx="44225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US" b="1" dirty="0" err="1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iNAV</a:t>
            </a:r>
            <a:r>
              <a:rPr lang="en-US" b="1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:</a:t>
            </a:r>
            <a:r>
              <a:rPr lang="en-US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 Before </a:t>
            </a:r>
            <a:r>
              <a:rPr lang="en-US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buying or selling decision, check </a:t>
            </a:r>
            <a:r>
              <a:rPr lang="en-US" dirty="0" err="1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iNAV</a:t>
            </a:r>
            <a:r>
              <a:rPr lang="en-US" dirty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 of ETF </a:t>
            </a:r>
            <a:r>
              <a:rPr lang="en-US" dirty="0" smtClean="0">
                <a:ln w="0"/>
                <a:solidFill>
                  <a:srgbClr val="0033CC"/>
                </a:solidFill>
                <a:latin typeface="Bookman Old Style" panose="02050604050505020204" pitchFamily="18" charset="0"/>
              </a:rPr>
              <a:t>units.</a:t>
            </a:r>
            <a:endParaRPr lang="en-US" dirty="0">
              <a:ln w="0"/>
              <a:solidFill>
                <a:srgbClr val="0033CC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712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 bwMode="ltGray">
          <a:xfrm>
            <a:off x="719701" y="955483"/>
            <a:ext cx="8540120" cy="53485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orbel" panose="020B0503020204020204" pitchFamily="34" charset="0"/>
              </a:rPr>
              <a:t>For further information, you may visit the following </a:t>
            </a:r>
            <a:r>
              <a:rPr lang="en-US" sz="2400" b="1" dirty="0" smtClean="0">
                <a:solidFill>
                  <a:srgbClr val="C00000"/>
                </a:solidFill>
                <a:latin typeface="Corbel" panose="020B0503020204020204" pitchFamily="34" charset="0"/>
              </a:rPr>
              <a:t>web-sites</a:t>
            </a:r>
            <a:r>
              <a:rPr lang="en-US" sz="2400" dirty="0" smtClean="0">
                <a:latin typeface="Corbel" panose="020B0503020204020204" pitchFamily="34" charset="0"/>
              </a:rPr>
              <a:t> and </a:t>
            </a:r>
            <a:r>
              <a:rPr lang="en-US" sz="2400" b="1" dirty="0" smtClean="0">
                <a:solidFill>
                  <a:srgbClr val="C00000"/>
                </a:solidFill>
                <a:latin typeface="Corbel" panose="020B0503020204020204" pitchFamily="34" charset="0"/>
              </a:rPr>
              <a:t>Mobile App</a:t>
            </a:r>
            <a:r>
              <a:rPr lang="en-US" sz="2400" dirty="0" smtClean="0">
                <a:latin typeface="Corbel" panose="020B0503020204020204" pitchFamily="34" charset="0"/>
              </a:rPr>
              <a:t>:</a:t>
            </a:r>
            <a:endParaRPr lang="en-US" sz="2400" dirty="0">
              <a:latin typeface="Corbel" panose="020B0503020204020204" pitchFamily="34" charset="0"/>
            </a:endParaRP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hlinkClick r:id="rId2"/>
              </a:rPr>
              <a:t>www.sebi.gov.in/</a:t>
            </a:r>
            <a:endParaRPr lang="en-US" sz="2800" spc="3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spc="300" dirty="0">
                <a:latin typeface="Corbel" panose="020B0503020204020204" pitchFamily="34" charset="0"/>
                <a:hlinkClick r:id="rId3"/>
              </a:rPr>
              <a:t>https://investor.sebi.gov.in/</a:t>
            </a:r>
            <a:r>
              <a:rPr lang="en-US" sz="2800" spc="300" dirty="0">
                <a:latin typeface="Corbel" panose="020B0503020204020204" pitchFamily="34" charset="0"/>
              </a:rPr>
              <a:t> </a:t>
            </a:r>
            <a:r>
              <a:rPr lang="en-US" sz="2800" spc="300" dirty="0" smtClean="0">
                <a:latin typeface="Corbel" panose="020B0503020204020204" pitchFamily="34" charset="0"/>
              </a:rPr>
              <a:t> </a:t>
            </a: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b="1" spc="300" dirty="0" err="1" smtClean="0">
                <a:solidFill>
                  <a:srgbClr val="FF0000"/>
                </a:solidFill>
                <a:latin typeface="Eras Demi ITC" panose="020B0805030504020804" pitchFamily="34" charset="0"/>
              </a:rPr>
              <a:t>Saa₹thi</a:t>
            </a:r>
            <a:r>
              <a:rPr lang="en-US" sz="2400" b="1" spc="300" dirty="0">
                <a:solidFill>
                  <a:srgbClr val="FF0000"/>
                </a:solidFill>
                <a:latin typeface="Eras Demi ITC" panose="020B0805030504020804" pitchFamily="34" charset="0"/>
              </a:rPr>
              <a:t> </a:t>
            </a:r>
            <a:r>
              <a:rPr lang="en-US" sz="2400" b="1" spc="300" dirty="0" smtClean="0">
                <a:solidFill>
                  <a:srgbClr val="002060"/>
                </a:solidFill>
                <a:latin typeface="Eras Demi ITC" panose="020B0805030504020804" pitchFamily="34" charset="0"/>
              </a:rPr>
              <a:t>App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422041" lvl="1" indent="0" algn="just">
              <a:buNone/>
            </a:pPr>
            <a:r>
              <a:rPr lang="en-US" sz="500" b="1" spc="300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orbel" panose="020B0503020204020204" pitchFamily="34" charset="0"/>
              </a:rPr>
              <a:t>For Grievance Redressal, you may visit following website:</a:t>
            </a: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spc="300" dirty="0" smtClean="0">
                <a:latin typeface="Corbel" panose="020B0503020204020204" pitchFamily="34" charset="0"/>
                <a:hlinkClick r:id="rId4"/>
              </a:rPr>
              <a:t>www.scores.gov.in</a:t>
            </a:r>
            <a:r>
              <a:rPr lang="en-US" sz="2800" spc="300" dirty="0">
                <a:latin typeface="Corbel" panose="020B0503020204020204" pitchFamily="34" charset="0"/>
                <a:hlinkClick r:id="rId4"/>
              </a:rPr>
              <a:t>/</a:t>
            </a:r>
            <a:endParaRPr lang="en-US" sz="2800" spc="300" dirty="0">
              <a:latin typeface="Corbel" panose="020B0503020204020204" pitchFamily="34" charset="0"/>
            </a:endParaRPr>
          </a:p>
          <a:p>
            <a:pPr marL="450850" indent="-450850">
              <a:buNone/>
            </a:pPr>
            <a:r>
              <a:rPr lang="en-US" sz="800" dirty="0">
                <a:solidFill>
                  <a:srgbClr val="0070C0"/>
                </a:solidFill>
                <a:latin typeface="Book Antiqua" panose="02040602050305030304" pitchFamily="18" charset="0"/>
              </a:rPr>
              <a:t>      </a:t>
            </a:r>
            <a:r>
              <a:rPr lang="en-US" sz="2400" dirty="0" smtClean="0">
                <a:latin typeface="Book Antiqua" panose="02040602050305030304" pitchFamily="18" charset="0"/>
              </a:rPr>
              <a:t>    </a:t>
            </a:r>
            <a:r>
              <a:rPr lang="en-US" sz="2400" dirty="0" smtClean="0">
                <a:latin typeface="Corbel" panose="020B0503020204020204" pitchFamily="34" charset="0"/>
              </a:rPr>
              <a:t>Or</a:t>
            </a:r>
            <a:r>
              <a:rPr lang="en-US" sz="2400" dirty="0">
                <a:latin typeface="Corbel" panose="020B0503020204020204" pitchFamily="34" charset="0"/>
              </a:rPr>
              <a:t>, you may call SEBI at following </a:t>
            </a:r>
            <a:r>
              <a:rPr lang="en-US" sz="2400" u="sng" dirty="0">
                <a:latin typeface="Corbel" panose="020B0503020204020204" pitchFamily="34" charset="0"/>
              </a:rPr>
              <a:t>Toll-free Helpline </a:t>
            </a:r>
            <a:r>
              <a:rPr lang="en-US" sz="2400" u="sng" dirty="0" smtClean="0">
                <a:latin typeface="Corbel" panose="020B0503020204020204" pitchFamily="34" charset="0"/>
              </a:rPr>
              <a:t>Numbers</a:t>
            </a:r>
            <a:r>
              <a:rPr lang="en-US" sz="2400" dirty="0" smtClean="0">
                <a:latin typeface="Corbel" panose="020B0503020204020204" pitchFamily="34" charset="0"/>
              </a:rPr>
              <a:t> </a:t>
            </a:r>
            <a:r>
              <a:rPr lang="en-US" sz="2400" dirty="0">
                <a:latin typeface="Corbel" panose="020B0503020204020204" pitchFamily="34" charset="0"/>
              </a:rPr>
              <a:t>from </a:t>
            </a:r>
            <a:r>
              <a:rPr lang="en-US" sz="2400" i="1" dirty="0">
                <a:latin typeface="Corbel" panose="020B0503020204020204" pitchFamily="34" charset="0"/>
              </a:rPr>
              <a:t>9:00am to 6:00pm </a:t>
            </a:r>
            <a:r>
              <a:rPr lang="en-US" sz="2400" dirty="0">
                <a:latin typeface="Corbel" panose="020B0503020204020204" pitchFamily="34" charset="0"/>
              </a:rPr>
              <a:t>on all days </a:t>
            </a:r>
            <a:r>
              <a:rPr lang="en-US" sz="2000" dirty="0">
                <a:latin typeface="Corbel" panose="020B0503020204020204" pitchFamily="34" charset="0"/>
              </a:rPr>
              <a:t>(excluding declared holidays in the state of Maharashtra)</a:t>
            </a:r>
            <a:r>
              <a:rPr lang="en-US" sz="2100" dirty="0">
                <a:solidFill>
                  <a:srgbClr val="0070C0"/>
                </a:solidFill>
                <a:latin typeface="Corbel" panose="020B0503020204020204" pitchFamily="34" charset="0"/>
              </a:rPr>
              <a:t>:</a:t>
            </a:r>
          </a:p>
          <a:p>
            <a:pPr marL="990600" lvl="1" indent="-457200" algn="just">
              <a:spcBef>
                <a:spcPts val="0"/>
              </a:spcBef>
              <a:buFont typeface="Wingdings" panose="05000000000000000000" pitchFamily="2" charset="2"/>
              <a:buChar char=")"/>
            </a:pPr>
            <a:r>
              <a:rPr lang="en-US" b="1" spc="300" dirty="0">
                <a:solidFill>
                  <a:srgbClr val="0033CC"/>
                </a:solidFill>
                <a:latin typeface="Corbel" panose="020B0503020204020204" pitchFamily="34" charset="0"/>
              </a:rPr>
              <a:t>1800 266 7575     </a:t>
            </a:r>
          </a:p>
          <a:p>
            <a:pPr marL="990600" lvl="1" indent="-457200" algn="just">
              <a:spcBef>
                <a:spcPts val="0"/>
              </a:spcBef>
              <a:buFont typeface="Wingdings" panose="05000000000000000000" pitchFamily="2" charset="2"/>
              <a:buChar char=")"/>
            </a:pPr>
            <a:r>
              <a:rPr lang="en-US" b="1" spc="300" dirty="0">
                <a:solidFill>
                  <a:srgbClr val="0033CC"/>
                </a:solidFill>
                <a:latin typeface="Corbel" panose="020B0503020204020204" pitchFamily="34" charset="0"/>
              </a:rPr>
              <a:t>1800 22 7575</a:t>
            </a:r>
          </a:p>
          <a:p>
            <a:pPr marL="365125" indent="-98425">
              <a:buNone/>
            </a:pPr>
            <a:r>
              <a:rPr lang="en-US" sz="2000" i="1" dirty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 marL="365760" lvl="1" indent="0">
              <a:buNone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0085"/>
            <a:ext cx="6629400" cy="685800"/>
          </a:xfrm>
        </p:spPr>
        <p:txBody>
          <a:bodyPr>
            <a:normAutofit/>
          </a:bodyPr>
          <a:lstStyle/>
          <a:p>
            <a:pPr algn="ctr">
              <a:lnSpc>
                <a:spcPct val="93000"/>
              </a:lnSpc>
            </a:pPr>
            <a:r>
              <a:rPr lang="en-US" sz="32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 </a:t>
            </a:r>
            <a:r>
              <a:rPr lang="en-US" sz="3600" b="1" spc="-1" dirty="0">
                <a:solidFill>
                  <a:srgbClr val="2F65DF"/>
                </a:solidFill>
                <a:latin typeface="Footlight MT Light" panose="0204060206030A020304" pitchFamily="18" charset="0"/>
                <a:ea typeface="+mn-ea"/>
                <a:cs typeface="Calibri" panose="020F0502020204030204" pitchFamily="34" charset="0"/>
              </a:rPr>
              <a:t>Additional Information</a:t>
            </a:r>
            <a:endParaRPr lang="en-IN" sz="3600" b="1" spc="-1" dirty="0">
              <a:solidFill>
                <a:srgbClr val="2F65DF"/>
              </a:solidFill>
              <a:latin typeface="Footlight MT Light" panose="0204060206030A020304" pitchFamily="18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6320" y="226478"/>
            <a:ext cx="553080" cy="52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 Diagonal Corner Rectangle 7"/>
          <p:cNvSpPr/>
          <p:nvPr/>
        </p:nvSpPr>
        <p:spPr>
          <a:xfrm>
            <a:off x="4598933" y="5405896"/>
            <a:ext cx="4316116" cy="699013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95250" algn="ctr"/>
            <a:r>
              <a:rPr lang="en-US" sz="1400" b="1" i="1" u="sng" dirty="0" smtClean="0">
                <a:latin typeface="Corbel" panose="020B0503020204020204" pitchFamily="34" charset="0"/>
              </a:rPr>
              <a:t>Helplines are available </a:t>
            </a:r>
            <a:r>
              <a:rPr lang="en-US" sz="1400" b="1" i="1" u="sng" dirty="0">
                <a:latin typeface="Corbel" panose="020B0503020204020204" pitchFamily="34" charset="0"/>
              </a:rPr>
              <a:t>in 8 Languages</a:t>
            </a:r>
            <a:r>
              <a:rPr lang="en-US" sz="1400" dirty="0">
                <a:latin typeface="Corbel" panose="020B0503020204020204" pitchFamily="34" charset="0"/>
              </a:rPr>
              <a:t>:  </a:t>
            </a:r>
            <a:endParaRPr lang="en-US" sz="1400" dirty="0" smtClean="0">
              <a:latin typeface="Corbel" panose="020B0503020204020204" pitchFamily="34" charset="0"/>
            </a:endParaRPr>
          </a:p>
          <a:p>
            <a:pPr marL="95250" algn="ctr"/>
            <a:r>
              <a:rPr lang="en-US" sz="1600" b="1" dirty="0" smtClean="0">
                <a:latin typeface="Corbel" panose="020B0503020204020204" pitchFamily="34" charset="0"/>
              </a:rPr>
              <a:t>English</a:t>
            </a:r>
            <a:r>
              <a:rPr lang="en-US" sz="1600" b="1" dirty="0">
                <a:latin typeface="Corbel" panose="020B0503020204020204" pitchFamily="34" charset="0"/>
              </a:rPr>
              <a:t>, Hindi, Bengali, Gujarati, Marathi, Kannada, Telugu and Tamil</a:t>
            </a:r>
          </a:p>
        </p:txBody>
      </p:sp>
      <p:sp>
        <p:nvSpPr>
          <p:cNvPr id="7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92696FE-6E03-4498-96FB-8F5B91C44110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26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0158" y="2784457"/>
            <a:ext cx="4869242" cy="747104"/>
          </a:xfrm>
          <a:prstGeom prst="rect">
            <a:avLst/>
          </a:prstGeom>
        </p:spPr>
      </p:pic>
      <p:sp>
        <p:nvSpPr>
          <p:cNvPr id="11" name="CustomShape 3"/>
          <p:cNvSpPr/>
          <p:nvPr/>
        </p:nvSpPr>
        <p:spPr>
          <a:xfrm>
            <a:off x="513124" y="6324479"/>
            <a:ext cx="2789634" cy="240094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200" b="1" i="1" spc="-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SEBI :  HAR  INVESTOR  KI  TAAQAT</a:t>
            </a:r>
            <a:endParaRPr lang="en-IN" sz="1200" b="0" i="1" strike="noStrike" spc="-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28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46DD4055-708E-4A61-B4A6-2D61D31E5390}" type="slidenum">
              <a:rPr lang="en-US" sz="1000" b="1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27</a:t>
            </a:fld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2583470" y="3098042"/>
            <a:ext cx="49500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964641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3"/>
          <p:cNvSpPr/>
          <p:nvPr/>
        </p:nvSpPr>
        <p:spPr>
          <a:xfrm>
            <a:off x="9294125" y="6324479"/>
            <a:ext cx="343795" cy="240093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>
                <a:solidFill>
                  <a:srgbClr val="FFFFFF"/>
                </a:solidFill>
                <a:latin typeface="Calibri"/>
              </a:rPr>
              <a:t>3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9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495360" y="978093"/>
            <a:ext cx="8284191" cy="5114298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77800">
              <a:lnSpc>
                <a:spcPct val="92000"/>
              </a:lnSpc>
              <a:spcBef>
                <a:spcPts val="600"/>
              </a:spcBef>
              <a:spcAft>
                <a:spcPts val="0"/>
              </a:spcAft>
            </a:pPr>
            <a:endParaRPr lang="en-IN" sz="500" b="1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Book Antiqua" panose="02040602050305030304" pitchFamily="18" charset="0"/>
              <a:ea typeface="Times New Roman" panose="02020603050405020304" pitchFamily="18" charset="0"/>
              <a:cs typeface="Mangal"/>
            </a:endParaRPr>
          </a:p>
          <a:p>
            <a:pPr marL="900113" lvl="2" indent="-536575">
              <a:lnSpc>
                <a:spcPct val="150000"/>
              </a:lnSpc>
              <a:buFont typeface="+mj-lt"/>
              <a:buAutoNum type="arabicPeriod"/>
              <a:tabLst>
                <a:tab pos="1433513" algn="l"/>
              </a:tabLst>
            </a:pPr>
            <a:r>
              <a:rPr lang="en-IN" sz="2100" kern="1200" dirty="0" smtClean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What are ETFs? - Overview;</a:t>
            </a:r>
          </a:p>
          <a:p>
            <a:pPr marL="900113" lvl="2" indent="-536575">
              <a:lnSpc>
                <a:spcPct val="150000"/>
              </a:lnSpc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Advantages of investing in ETFs;</a:t>
            </a:r>
          </a:p>
          <a:p>
            <a:pPr marL="900113" lvl="2" indent="-536575">
              <a:lnSpc>
                <a:spcPct val="150000"/>
              </a:lnSpc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Difference between ETFs, Stocks &amp; </a:t>
            </a: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MFs;</a:t>
            </a:r>
            <a:endParaRPr lang="en-US" sz="2100" dirty="0" smtClean="0">
              <a:solidFill>
                <a:srgbClr val="0070C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Mangal"/>
            </a:endParaRPr>
          </a:p>
          <a:p>
            <a:pPr marL="900113" lvl="2" indent="-536575">
              <a:lnSpc>
                <a:spcPct val="150000"/>
              </a:lnSpc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Types of </a:t>
            </a: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ETFs;</a:t>
            </a:r>
            <a:endParaRPr lang="en-US" sz="2100" dirty="0" smtClean="0">
              <a:solidFill>
                <a:srgbClr val="0070C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Mangal"/>
            </a:endParaRPr>
          </a:p>
          <a:p>
            <a:pPr marL="900113" lvl="2" indent="-536575">
              <a:lnSpc>
                <a:spcPct val="150000"/>
              </a:lnSpc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How to apply for ETFs – during </a:t>
            </a: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NFO;</a:t>
            </a:r>
            <a:endParaRPr lang="en-US" sz="2100" dirty="0" smtClean="0">
              <a:solidFill>
                <a:srgbClr val="0070C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Mangal"/>
            </a:endParaRPr>
          </a:p>
          <a:p>
            <a:pPr marL="900113" lvl="2" indent="-536575">
              <a:lnSpc>
                <a:spcPct val="150000"/>
              </a:lnSpc>
              <a:buFont typeface="+mj-lt"/>
              <a:buAutoNum type="arabicPeriod"/>
              <a:tabLst>
                <a:tab pos="1433513" algn="l"/>
              </a:tabLst>
            </a:pPr>
            <a:r>
              <a:rPr lang="en-GB" sz="2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How to invest in ETFs at </a:t>
            </a:r>
            <a:r>
              <a:rPr lang="en-GB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SEs (Post </a:t>
            </a:r>
            <a:r>
              <a:rPr lang="en-GB" sz="2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closure of NFO</a:t>
            </a:r>
            <a:r>
              <a:rPr lang="en-GB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); </a:t>
            </a:r>
            <a:endParaRPr lang="en-IN" sz="2100" dirty="0">
              <a:solidFill>
                <a:srgbClr val="0070C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Mangal"/>
            </a:endParaRPr>
          </a:p>
          <a:p>
            <a:pPr marL="900113" lvl="2" indent="-536575">
              <a:lnSpc>
                <a:spcPct val="150000"/>
              </a:lnSpc>
              <a:buFont typeface="+mj-lt"/>
              <a:buAutoNum type="arabicPeriod"/>
              <a:tabLst>
                <a:tab pos="1433513" algn="l"/>
              </a:tabLst>
            </a:pPr>
            <a:r>
              <a:rPr lang="en-GB" sz="2100" dirty="0" err="1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iNAV</a:t>
            </a:r>
            <a:r>
              <a:rPr lang="en-GB" sz="2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 and Market / Traded price of </a:t>
            </a:r>
            <a:r>
              <a:rPr lang="en-GB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ETF;</a:t>
            </a:r>
            <a:endParaRPr lang="en-IN" sz="2100" dirty="0">
              <a:solidFill>
                <a:srgbClr val="0070C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Mangal"/>
            </a:endParaRPr>
          </a:p>
          <a:p>
            <a:pPr marL="900113" lvl="2" indent="-536575">
              <a:lnSpc>
                <a:spcPct val="150000"/>
              </a:lnSpc>
              <a:buFont typeface="+mj-lt"/>
              <a:buAutoNum type="arabicPeriod"/>
              <a:tabLst>
                <a:tab pos="1433513" algn="l"/>
              </a:tabLst>
            </a:pPr>
            <a:r>
              <a:rPr lang="en-GB" sz="2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Redemption of ETF units by </a:t>
            </a:r>
            <a:r>
              <a:rPr lang="en-GB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AMC;</a:t>
            </a:r>
            <a:endParaRPr lang="en-IN" sz="2100" dirty="0">
              <a:solidFill>
                <a:srgbClr val="0070C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Mangal"/>
            </a:endParaRPr>
          </a:p>
          <a:p>
            <a:pPr marL="900113" lvl="2" indent="-536575">
              <a:lnSpc>
                <a:spcPct val="150000"/>
              </a:lnSpc>
              <a:buFont typeface="+mj-lt"/>
              <a:buAutoNum type="arabicPeriod"/>
              <a:tabLst>
                <a:tab pos="1433513" algn="l"/>
              </a:tabLst>
            </a:pPr>
            <a:r>
              <a:rPr lang="en-GB" sz="2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Buying ETFs directly from AMC (Bulk deal</a:t>
            </a:r>
            <a:r>
              <a:rPr lang="en-GB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);</a:t>
            </a:r>
            <a:endParaRPr lang="en-IN" sz="2100" dirty="0">
              <a:solidFill>
                <a:srgbClr val="0070C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Mangal"/>
            </a:endParaRPr>
          </a:p>
          <a:p>
            <a:pPr marL="900113" lvl="2" indent="-536575">
              <a:lnSpc>
                <a:spcPct val="150000"/>
              </a:lnSpc>
              <a:buFont typeface="+mj-lt"/>
              <a:buAutoNum type="arabicPeriod"/>
              <a:tabLst>
                <a:tab pos="1433513" algn="l"/>
              </a:tabLst>
            </a:pPr>
            <a:r>
              <a:rPr lang="en-GB" sz="2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Tax on ETF Trades, etc</a:t>
            </a:r>
            <a:r>
              <a:rPr lang="en-GB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.;</a:t>
            </a:r>
            <a:endParaRPr lang="en-IN" sz="2100" dirty="0">
              <a:solidFill>
                <a:srgbClr val="0070C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Mangal"/>
            </a:endParaRPr>
          </a:p>
          <a:p>
            <a:pPr marL="900113" lvl="2" indent="-536575">
              <a:lnSpc>
                <a:spcPct val="150000"/>
              </a:lnSpc>
              <a:buFont typeface="+mj-lt"/>
              <a:buAutoNum type="arabicPeriod"/>
              <a:tabLst>
                <a:tab pos="1433513" algn="l"/>
              </a:tabLst>
            </a:pPr>
            <a:r>
              <a:rPr lang="en-US" sz="2100" dirty="0" smtClean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Points to ponder before investing</a:t>
            </a:r>
            <a:r>
              <a:rPr lang="en-US" sz="2100" dirty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Mangal"/>
              </a:rPr>
              <a:t>.</a:t>
            </a:r>
            <a:endParaRPr lang="en-US" sz="2100" dirty="0" smtClean="0">
              <a:solidFill>
                <a:srgbClr val="0070C0"/>
              </a:solidFill>
              <a:latin typeface="Book Antiqua" panose="02040602050305030304" pitchFamily="18" charset="0"/>
              <a:ea typeface="Times New Roman" panose="02020603050405020304" pitchFamily="18" charset="0"/>
              <a:cs typeface="Mangal"/>
            </a:endParaRPr>
          </a:p>
        </p:txBody>
      </p:sp>
      <p:sp>
        <p:nvSpPr>
          <p:cNvPr id="7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3600" b="1" spc="-1" dirty="0" smtClean="0">
                <a:solidFill>
                  <a:srgbClr val="0070C0"/>
                </a:solidFill>
                <a:latin typeface="Footlight MT Light" panose="0204060206030A020304" pitchFamily="18" charset="0"/>
                <a:cs typeface="Calibri" panose="020F0502020204030204" pitchFamily="34" charset="0"/>
              </a:rPr>
              <a:t>Flow of Presentation</a:t>
            </a:r>
            <a:endParaRPr lang="en-IN" sz="3600" b="1" spc="-1" dirty="0">
              <a:solidFill>
                <a:srgbClr val="0070C0"/>
              </a:solidFill>
              <a:latin typeface="Footlight MT Light" panose="0204060206030A020304" pitchFamily="18" charset="0"/>
              <a:cs typeface="Calibri" panose="020F0502020204030204" pitchFamily="34" charset="0"/>
            </a:endParaRPr>
          </a:p>
        </p:txBody>
      </p:sp>
      <p:pic>
        <p:nvPicPr>
          <p:cNvPr id="8" name="Picture 7" descr="C:\Users\2197\Desktop\ETFs-banner-1024x536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873" y="971814"/>
            <a:ext cx="3023070" cy="2563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701692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What are ETFs? Overview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4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425022" y="1083212"/>
            <a:ext cx="9055358" cy="5083896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665" algn="just">
              <a:spcBef>
                <a:spcPts val="0"/>
              </a:spcBef>
              <a:buClr>
                <a:srgbClr val="000000"/>
              </a:buClr>
            </a:pPr>
            <a:r>
              <a:rPr lang="en-IN" sz="1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 </a:t>
            </a: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endParaRPr lang="en-IN" sz="1600" dirty="0" smtClean="0"/>
          </a:p>
          <a:p>
            <a:pPr algn="ctr"/>
            <a:endParaRPr lang="en-IN" sz="1600" dirty="0" smtClean="0"/>
          </a:p>
          <a:p>
            <a:pPr algn="ctr"/>
            <a:r>
              <a:rPr lang="en-IN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ETF are like diversified mutual funds that are listed </a:t>
            </a:r>
          </a:p>
          <a:p>
            <a:pPr algn="ctr"/>
            <a:r>
              <a:rPr lang="en-IN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and traded on the stock exchange</a:t>
            </a:r>
          </a:p>
          <a:p>
            <a:pPr algn="ctr"/>
            <a:endParaRPr lang="en-IN" sz="800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endParaRPr lang="en-IN" sz="2000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IN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Operationally are like Mutual Fund</a:t>
            </a:r>
          </a:p>
          <a:p>
            <a:pPr algn="ctr"/>
            <a:endParaRPr lang="en-IN" sz="800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endParaRPr lang="en-IN" sz="2000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IN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Trade like Shares</a:t>
            </a:r>
          </a:p>
          <a:p>
            <a:pPr algn="ctr"/>
            <a:endParaRPr lang="en-IN" sz="2000" dirty="0" smtClean="0">
              <a:solidFill>
                <a:srgbClr val="002060"/>
              </a:solidFill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5021" y="1214650"/>
            <a:ext cx="8985019" cy="1393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rial Black" panose="020B0A04020102020204" pitchFamily="34" charset="0"/>
              </a:rPr>
              <a:t>Shares</a:t>
            </a:r>
            <a:r>
              <a:rPr lang="en-IN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anose="020B0A04020102020204" pitchFamily="34" charset="0"/>
              </a:rPr>
              <a:t> </a:t>
            </a:r>
            <a:r>
              <a:rPr lang="en-IN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</a:t>
            </a:r>
            <a:r>
              <a:rPr lang="en-IN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rial Black" panose="020B0A04020102020204" pitchFamily="34" charset="0"/>
              </a:rPr>
              <a:t>Exchange Traded Fund (ETF) </a:t>
            </a:r>
            <a:r>
              <a:rPr lang="en-IN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anose="020B0A04020102020204" pitchFamily="34" charset="0"/>
              </a:rPr>
              <a:t> </a:t>
            </a:r>
            <a:r>
              <a:rPr lang="en-IN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  <a:r>
              <a:rPr lang="en-IN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rial Black" panose="020B0A04020102020204" pitchFamily="34" charset="0"/>
              </a:rPr>
              <a:t>Mutual Fund</a:t>
            </a:r>
            <a:endParaRPr lang="en-IN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Arial Black" panose="020B0A04020102020204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642338" y="2743200"/>
            <a:ext cx="590843" cy="7174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Curved Right Arrow 14"/>
          <p:cNvSpPr/>
          <p:nvPr/>
        </p:nvSpPr>
        <p:spPr>
          <a:xfrm>
            <a:off x="782253" y="2683989"/>
            <a:ext cx="2110154" cy="34831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6" name="Curved Left Arrow 15"/>
          <p:cNvSpPr/>
          <p:nvPr/>
        </p:nvSpPr>
        <p:spPr>
          <a:xfrm>
            <a:off x="7469945" y="2912013"/>
            <a:ext cx="1575581" cy="23493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11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What are ETFs? Overview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5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495360" y="1030226"/>
            <a:ext cx="8495627" cy="5097619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Funds collected by ETF are invested in securities (</a:t>
            </a: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debt/equity</a:t>
            </a:r>
            <a:r>
              <a:rPr lang="en-IN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)/assets (</a:t>
            </a: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gold/silver</a:t>
            </a:r>
            <a:r>
              <a:rPr lang="en-IN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) which forms part of an </a:t>
            </a: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Index/Asset </a:t>
            </a:r>
            <a:r>
              <a:rPr lang="en-IN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Class.</a:t>
            </a: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ETFs </a:t>
            </a:r>
            <a:r>
              <a:rPr lang="en-IN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try to follow or replicate the </a:t>
            </a: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performance of benchmark </a:t>
            </a: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index</a:t>
            </a: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Objective of ETF is to track </a:t>
            </a:r>
            <a:r>
              <a:rPr lang="en-IN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the returns of </a:t>
            </a: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a particular Index, viz. Nifty 50 or Sensex 30,</a:t>
            </a: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IN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It will invest in the securities which are part of Nifty 50 or Sensex 30 in the same proportion as that of the </a:t>
            </a: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index.</a:t>
            </a: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Holder of ETF units gets exposure similar to that of buying shares of the</a:t>
            </a:r>
            <a:r>
              <a:rPr lang="en-IN" sz="2000" dirty="0" smtClean="0">
                <a:ln w="0"/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Index</a:t>
            </a: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800765" lvl="1" indent="-342900" algn="just"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Thereby ETF holder gets benefits of diversification at a lower </a:t>
            </a:r>
            <a:r>
              <a:rPr lang="en-IN" sz="2000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cost.</a:t>
            </a: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711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What are ETFs? Overview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6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ustomShape 2"/>
          <p:cNvSpPr/>
          <p:nvPr/>
        </p:nvSpPr>
        <p:spPr>
          <a:xfrm>
            <a:off x="495360" y="1003937"/>
            <a:ext cx="8703231" cy="5110260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Investment style of ETF </a:t>
            </a:r>
            <a:r>
              <a:rPr lang="en-IN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units 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is called Passive Investing.  </a:t>
            </a:r>
            <a:endParaRPr lang="en-US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endParaRPr lang="en-IN" sz="9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  What is Active Investing 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Vs. 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Passive 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Investing.</a:t>
            </a: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IN" sz="9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  Active 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Investing -</a:t>
            </a: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723900" lvl="2" algn="just"/>
            <a:endParaRPr lang="en-IN" sz="7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1255713" lvl="2" indent="-354013" algn="just">
              <a:buFont typeface="Wingdings" panose="05000000000000000000" pitchFamily="2" charset="2"/>
              <a:buChar char="Ø"/>
            </a:pP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Fund manager invest and tracks returns of the selected securities  (Stock picking  based on analysis and judgement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).</a:t>
            </a: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1255713" lvl="2" indent="-354013" algn="just">
              <a:buFont typeface="Wingdings" panose="05000000000000000000" pitchFamily="2" charset="2"/>
              <a:buChar char="Ø"/>
            </a:pP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Main </a:t>
            </a:r>
            <a:r>
              <a:rPr lang="en-IN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purpose of fund is to beat benchmark 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index.</a:t>
            </a: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1255713" lvl="2" indent="-354013" algn="just">
              <a:buFont typeface="Wingdings" panose="05000000000000000000" pitchFamily="2" charset="2"/>
              <a:buChar char="Ø"/>
            </a:pPr>
            <a:r>
              <a:rPr lang="en-IN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To get Alfa Returns (i.e. To get returns above benchmark index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).</a:t>
            </a: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1255713" lvl="2" indent="-354013" algn="just">
              <a:buFont typeface="Wingdings" panose="05000000000000000000" pitchFamily="2" charset="2"/>
              <a:buChar char="Ø"/>
            </a:pPr>
            <a:r>
              <a:rPr lang="en-US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Rely on professional fund managers who manage investments.</a:t>
            </a:r>
            <a:r>
              <a:rPr lang="en-IN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 </a:t>
            </a:r>
          </a:p>
          <a:p>
            <a:pPr lvl="2" algn="just"/>
            <a:r>
              <a:rPr lang="en-IN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	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   </a:t>
            </a:r>
            <a:r>
              <a:rPr lang="en-IN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Passive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 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Investing -</a:t>
            </a:r>
            <a:endParaRPr lang="en-IN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IN" sz="700" dirty="0" smtClean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1255713" lvl="2" indent="-354013" algn="just">
              <a:buFont typeface="Wingdings" panose="05000000000000000000" pitchFamily="2" charset="2"/>
              <a:buChar char="Ø"/>
            </a:pP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 </a:t>
            </a:r>
            <a:r>
              <a:rPr lang="en-IN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Fund manager invest in the securities which are part of 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Index </a:t>
            </a:r>
            <a:r>
              <a:rPr lang="en-IN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(No stock picking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).</a:t>
            </a: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1255713" lvl="2" indent="-354013" algn="just">
              <a:buFont typeface="Wingdings" panose="05000000000000000000" pitchFamily="2" charset="2"/>
              <a:buChar char="Ø"/>
            </a:pPr>
            <a:r>
              <a:rPr lang="en-IN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Main aim of fund is to replicate or follow the returns of Index by making investment in the same proportion as that of the </a:t>
            </a:r>
            <a:r>
              <a:rPr lang="en-IN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index.</a:t>
            </a:r>
            <a:endParaRPr lang="en-IN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1255713" lvl="2" indent="-354013" algn="just">
              <a:buFont typeface="Wingdings" panose="05000000000000000000" pitchFamily="2" charset="2"/>
              <a:buChar char="Ø"/>
            </a:pPr>
            <a:r>
              <a:rPr lang="en-US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To replicate the return of the benchmark index by minimizing the tracking error.</a:t>
            </a:r>
          </a:p>
          <a:p>
            <a:pPr marL="1255713" lvl="2" indent="-354013" algn="just">
              <a:buFont typeface="Wingdings" panose="05000000000000000000" pitchFamily="2" charset="2"/>
              <a:buChar char="Ø"/>
            </a:pPr>
            <a:r>
              <a:rPr lang="en-US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No Active fund management </a:t>
            </a:r>
            <a:r>
              <a:rPr lang="en-US" dirty="0" smtClean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required.</a:t>
            </a:r>
            <a:endParaRPr lang="en-US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2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  <a:p>
            <a:pPr marL="343565" indent="-342900" algn="just"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v"/>
            </a:pPr>
            <a:endParaRPr lang="en-IN" sz="1000" dirty="0">
              <a:ln w="0"/>
              <a:solidFill>
                <a:srgbClr val="0033CC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2668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Investing in ETFs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7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4F45F773-1C10-4ADD-8ED0-4B8BDCD7BFD0}"/>
              </a:ext>
            </a:extLst>
          </p:cNvPr>
          <p:cNvSpPr txBox="1">
            <a:spLocks/>
          </p:cNvSpPr>
          <p:nvPr/>
        </p:nvSpPr>
        <p:spPr>
          <a:xfrm>
            <a:off x="637005" y="1033038"/>
            <a:ext cx="4267200" cy="4251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0000"/>
              </a:buClr>
              <a:buSzPct val="70000"/>
              <a:buFont typeface="Wingdings" pitchFamily="2" charset="2"/>
              <a:buChar char="q"/>
              <a:defRPr sz="240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0000"/>
              </a:buClr>
              <a:buFont typeface="Wingdings" pitchFamily="2" charset="2"/>
              <a:buChar char="§"/>
              <a:defRPr sz="2000">
                <a:solidFill>
                  <a:srgbClr val="034EA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0000"/>
              </a:buClr>
              <a:buSzPct val="100000"/>
              <a:buFont typeface="Arial" charset="0"/>
              <a:buChar char="–"/>
              <a:defRPr sz="2400">
                <a:solidFill>
                  <a:srgbClr val="034EA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0000"/>
              </a:buClr>
              <a:buSzPct val="100000"/>
              <a:buFont typeface="Arial" charset="0"/>
              <a:buChar char="•"/>
              <a:defRPr sz="1600">
                <a:solidFill>
                  <a:srgbClr val="034EA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0000"/>
              </a:buClr>
              <a:buSzPct val="100000"/>
              <a:buFont typeface="Arial" charset="0"/>
              <a:buChar char="»"/>
              <a:defRPr sz="1400">
                <a:solidFill>
                  <a:srgbClr val="034EA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Arial" charset="0"/>
              <a:buChar char="»"/>
              <a:defRPr sz="1400">
                <a:solidFill>
                  <a:srgbClr val="0064B4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Arial" charset="0"/>
              <a:buChar char="»"/>
              <a:defRPr sz="1400">
                <a:solidFill>
                  <a:srgbClr val="0064B4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Arial" charset="0"/>
              <a:buChar char="»"/>
              <a:defRPr sz="1400">
                <a:solidFill>
                  <a:srgbClr val="0064B4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Arial" charset="0"/>
              <a:buChar char="»"/>
              <a:defRPr sz="1400">
                <a:solidFill>
                  <a:srgbClr val="0064B4"/>
                </a:solidFill>
                <a:latin typeface="+mn-lt"/>
              </a:defRPr>
            </a:lvl9pPr>
          </a:lstStyle>
          <a:p>
            <a:pPr defTabSz="457200">
              <a:buClr>
                <a:srgbClr val="00857C"/>
              </a:buClr>
              <a:defRPr/>
            </a:pPr>
            <a:r>
              <a:rPr lang="en-GB" sz="2000" b="1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Like a fund</a:t>
            </a:r>
            <a:r>
              <a:rPr lang="en-GB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…</a:t>
            </a:r>
          </a:p>
          <a:p>
            <a:pPr marL="401638" lvl="1" indent="-166688">
              <a:lnSpc>
                <a:spcPct val="150000"/>
              </a:lnSpc>
              <a:buClr>
                <a:srgbClr val="00857C"/>
              </a:buClr>
              <a:buFont typeface="Arial" panose="020B0604020202020204" pitchFamily="34" charset="0"/>
              <a:buChar char="•"/>
              <a:defRPr/>
            </a:pPr>
            <a:r>
              <a:rPr lang="en-GB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Constructed to track an index</a:t>
            </a:r>
          </a:p>
          <a:p>
            <a:pPr marL="401638" lvl="1" indent="-166688">
              <a:lnSpc>
                <a:spcPct val="150000"/>
              </a:lnSpc>
              <a:buClr>
                <a:srgbClr val="00857C"/>
              </a:buClr>
              <a:buFont typeface="Arial" panose="020B0604020202020204" pitchFamily="34" charset="0"/>
              <a:buChar char="•"/>
              <a:defRPr/>
            </a:pPr>
            <a:r>
              <a:rPr lang="en-GB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Open ended mutual fund</a:t>
            </a:r>
          </a:p>
          <a:p>
            <a:pPr marL="401638" lvl="1" indent="-166688">
              <a:lnSpc>
                <a:spcPct val="150000"/>
              </a:lnSpc>
              <a:buClr>
                <a:srgbClr val="00857C"/>
              </a:buClr>
              <a:buFont typeface="Arial" panose="020B0604020202020204" pitchFamily="34" charset="0"/>
              <a:buChar char="•"/>
              <a:defRPr/>
            </a:pPr>
            <a:r>
              <a:rPr lang="en-GB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Lower expense ratio generally as compared to an active fund</a:t>
            </a:r>
          </a:p>
          <a:p>
            <a:pPr marL="401638" lvl="1" indent="-166688">
              <a:lnSpc>
                <a:spcPct val="150000"/>
              </a:lnSpc>
              <a:buClr>
                <a:srgbClr val="00857C"/>
              </a:buClr>
              <a:buFont typeface="Arial" panose="020B0604020202020204" pitchFamily="34" charset="0"/>
              <a:buChar char="•"/>
              <a:defRPr/>
            </a:pPr>
            <a:r>
              <a:rPr lang="en-GB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Lower turnover</a:t>
            </a:r>
          </a:p>
          <a:p>
            <a:pPr marL="401638" lvl="1" indent="-166688">
              <a:lnSpc>
                <a:spcPct val="150000"/>
              </a:lnSpc>
              <a:buClr>
                <a:srgbClr val="00857C"/>
              </a:buClr>
              <a:buFont typeface="Arial" panose="020B0604020202020204" pitchFamily="34" charset="0"/>
              <a:buChar char="•"/>
              <a:defRPr/>
            </a:pPr>
            <a:r>
              <a:rPr lang="en-GB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More transparent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8079E4A3-DDC4-423F-9336-D9C210D2B165}"/>
              </a:ext>
            </a:extLst>
          </p:cNvPr>
          <p:cNvSpPr txBox="1">
            <a:spLocks/>
          </p:cNvSpPr>
          <p:nvPr/>
        </p:nvSpPr>
        <p:spPr>
          <a:xfrm>
            <a:off x="4744771" y="1038509"/>
            <a:ext cx="4572000" cy="425132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 defTabSz="457200">
              <a:buClr>
                <a:srgbClr val="00857C"/>
              </a:buClr>
              <a:buSzPct val="70000"/>
              <a:buFont typeface="Wingdings" pitchFamily="2" charset="2"/>
              <a:buChar char="q"/>
              <a:defRPr/>
            </a:pPr>
            <a:r>
              <a:rPr lang="en-GB" sz="2000" b="1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Like a stock…</a:t>
            </a:r>
          </a:p>
          <a:p>
            <a:pPr lvl="1">
              <a:lnSpc>
                <a:spcPct val="150000"/>
              </a:lnSpc>
              <a:buClr>
                <a:srgbClr val="00857C"/>
              </a:buClr>
              <a:defRPr/>
            </a:pPr>
            <a:r>
              <a:rPr lang="en-GB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Trading flexibility intraday on the exchange</a:t>
            </a:r>
          </a:p>
          <a:p>
            <a:pPr lvl="1">
              <a:lnSpc>
                <a:spcPct val="150000"/>
              </a:lnSpc>
              <a:buClr>
                <a:srgbClr val="00857C"/>
              </a:buClr>
              <a:defRPr/>
            </a:pPr>
            <a:r>
              <a:rPr lang="en-GB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Real time price</a:t>
            </a:r>
          </a:p>
          <a:p>
            <a:pPr lvl="1">
              <a:lnSpc>
                <a:spcPct val="150000"/>
              </a:lnSpc>
              <a:buClr>
                <a:srgbClr val="00857C"/>
              </a:buClr>
              <a:defRPr/>
            </a:pPr>
            <a:r>
              <a:rPr lang="en-GB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Put limit orders</a:t>
            </a:r>
          </a:p>
          <a:p>
            <a:pPr lvl="1">
              <a:lnSpc>
                <a:spcPct val="150000"/>
              </a:lnSpc>
              <a:buClr>
                <a:srgbClr val="00857C"/>
              </a:buClr>
              <a:defRPr/>
            </a:pPr>
            <a:r>
              <a:rPr lang="en-GB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Minimum trading lot is just 1 unit</a:t>
            </a:r>
          </a:p>
          <a:p>
            <a:pPr lvl="1">
              <a:lnSpc>
                <a:spcPct val="150000"/>
              </a:lnSpc>
              <a:buClr>
                <a:srgbClr val="00857C"/>
              </a:buClr>
              <a:defRPr/>
            </a:pPr>
            <a:r>
              <a:rPr lang="en-GB" sz="2000" dirty="0">
                <a:ln w="0"/>
                <a:solidFill>
                  <a:srgbClr val="0033CC"/>
                </a:solidFill>
                <a:latin typeface="Book Antiqua" panose="02040602050305030304" pitchFamily="18" charset="0"/>
              </a:rPr>
              <a:t>Delivery into your Demat account</a:t>
            </a:r>
          </a:p>
          <a:p>
            <a:pPr>
              <a:defRPr/>
            </a:pPr>
            <a:endParaRPr lang="en-GB" sz="1800" dirty="0"/>
          </a:p>
        </p:txBody>
      </p:sp>
      <p:grpSp>
        <p:nvGrpSpPr>
          <p:cNvPr id="11" name="Group 7">
            <a:extLst>
              <a:ext uri="{FF2B5EF4-FFF2-40B4-BE49-F238E27FC236}">
                <a16:creationId xmlns:a16="http://schemas.microsoft.com/office/drawing/2014/main" id="{22570578-8265-475D-B364-A9BCB54D9291}"/>
              </a:ext>
            </a:extLst>
          </p:cNvPr>
          <p:cNvGrpSpPr>
            <a:grpSpLocks/>
          </p:cNvGrpSpPr>
          <p:nvPr/>
        </p:nvGrpSpPr>
        <p:grpSpPr bwMode="auto">
          <a:xfrm>
            <a:off x="3042238" y="4076717"/>
            <a:ext cx="4619426" cy="1356815"/>
            <a:chOff x="1296" y="2496"/>
            <a:chExt cx="2736" cy="720"/>
          </a:xfrm>
        </p:grpSpPr>
        <p:pic>
          <p:nvPicPr>
            <p:cNvPr id="12" name="Picture 8" descr="eggs">
              <a:extLst>
                <a:ext uri="{FF2B5EF4-FFF2-40B4-BE49-F238E27FC236}">
                  <a16:creationId xmlns:a16="http://schemas.microsoft.com/office/drawing/2014/main" id="{7FA4088B-8532-467A-ACEC-853B4215E6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496"/>
              <a:ext cx="641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" name="Group 9">
              <a:extLst>
                <a:ext uri="{FF2B5EF4-FFF2-40B4-BE49-F238E27FC236}">
                  <a16:creationId xmlns:a16="http://schemas.microsoft.com/office/drawing/2014/main" id="{142D2E05-0653-42FB-A61F-1E43A7E43A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2688"/>
              <a:ext cx="801" cy="432"/>
              <a:chOff x="3744" y="3504"/>
              <a:chExt cx="801" cy="432"/>
            </a:xfrm>
          </p:grpSpPr>
          <p:pic>
            <p:nvPicPr>
              <p:cNvPr id="15" name="Picture 11" descr="egg">
                <a:extLst>
                  <a:ext uri="{FF2B5EF4-FFF2-40B4-BE49-F238E27FC236}">
                    <a16:creationId xmlns:a16="http://schemas.microsoft.com/office/drawing/2014/main" id="{A93ABAD3-96F3-42B2-AD02-28315C42C0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44" y="3504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12" descr="egg">
                <a:extLst>
                  <a:ext uri="{FF2B5EF4-FFF2-40B4-BE49-F238E27FC236}">
                    <a16:creationId xmlns:a16="http://schemas.microsoft.com/office/drawing/2014/main" id="{9AA5B6E9-7320-4623-8193-88BC2B3FF8C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99" y="3504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13" descr="egg">
                <a:extLst>
                  <a:ext uri="{FF2B5EF4-FFF2-40B4-BE49-F238E27FC236}">
                    <a16:creationId xmlns:a16="http://schemas.microsoft.com/office/drawing/2014/main" id="{B4542989-788B-47B3-9836-2F7A0838EF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4" y="3504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Picture 14" descr="egg">
                <a:extLst>
                  <a:ext uri="{FF2B5EF4-FFF2-40B4-BE49-F238E27FC236}">
                    <a16:creationId xmlns:a16="http://schemas.microsoft.com/office/drawing/2014/main" id="{2FE55CDC-998D-4011-8DF8-DEFDC781B35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09" y="3504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15" descr="egg">
                <a:extLst>
                  <a:ext uri="{FF2B5EF4-FFF2-40B4-BE49-F238E27FC236}">
                    <a16:creationId xmlns:a16="http://schemas.microsoft.com/office/drawing/2014/main" id="{A491CA30-1868-405B-A129-AE4C186ED54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4" y="3504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Picture 16" descr="egg">
                <a:extLst>
                  <a:ext uri="{FF2B5EF4-FFF2-40B4-BE49-F238E27FC236}">
                    <a16:creationId xmlns:a16="http://schemas.microsoft.com/office/drawing/2014/main" id="{AFD8FF9F-607A-447A-95C5-8401E89201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0" y="3600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17" descr="egg">
                <a:extLst>
                  <a:ext uri="{FF2B5EF4-FFF2-40B4-BE49-F238E27FC236}">
                    <a16:creationId xmlns:a16="http://schemas.microsoft.com/office/drawing/2014/main" id="{8D9A9DC0-E123-462F-B873-25CDAC15E8E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5" y="3600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" name="Picture 18" descr="egg">
                <a:extLst>
                  <a:ext uri="{FF2B5EF4-FFF2-40B4-BE49-F238E27FC236}">
                    <a16:creationId xmlns:a16="http://schemas.microsoft.com/office/drawing/2014/main" id="{CBAB8641-EB0C-4927-8497-37724D5433C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0" y="3600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19" descr="egg">
                <a:extLst>
                  <a:ext uri="{FF2B5EF4-FFF2-40B4-BE49-F238E27FC236}">
                    <a16:creationId xmlns:a16="http://schemas.microsoft.com/office/drawing/2014/main" id="{140C44D6-8719-42AE-AECC-4CC912A50C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05" y="3600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" name="Picture 20" descr="egg">
                <a:extLst>
                  <a:ext uri="{FF2B5EF4-FFF2-40B4-BE49-F238E27FC236}">
                    <a16:creationId xmlns:a16="http://schemas.microsoft.com/office/drawing/2014/main" id="{1383F402-7FAF-4725-96B3-1C7B17DA0BB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6" y="3696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21" descr="egg">
                <a:extLst>
                  <a:ext uri="{FF2B5EF4-FFF2-40B4-BE49-F238E27FC236}">
                    <a16:creationId xmlns:a16="http://schemas.microsoft.com/office/drawing/2014/main" id="{6FBEF9CA-1E62-4607-8852-056E123F37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91" y="3696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Picture 22" descr="egg">
                <a:extLst>
                  <a:ext uri="{FF2B5EF4-FFF2-40B4-BE49-F238E27FC236}">
                    <a16:creationId xmlns:a16="http://schemas.microsoft.com/office/drawing/2014/main" id="{7DF46DF3-D524-413A-A0DA-D91FE856289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46" y="3696"/>
                <a:ext cx="181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4" name="Rectangle 22">
              <a:extLst>
                <a:ext uri="{FF2B5EF4-FFF2-40B4-BE49-F238E27FC236}">
                  <a16:creationId xmlns:a16="http://schemas.microsoft.com/office/drawing/2014/main" id="{215CCAFC-7EBD-4EA2-8E9C-AE0245D89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120"/>
              <a:ext cx="2688" cy="48"/>
            </a:xfrm>
            <a:prstGeom prst="rect">
              <a:avLst/>
            </a:prstGeom>
            <a:solidFill>
              <a:srgbClr val="008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entury Schoolbook" panose="02040604050505020304" pitchFamily="18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Schoolbook" panose="02040604050505020304" pitchFamily="18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Schoolbook" panose="02040604050505020304" pitchFamily="18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Schoolbook" panose="02040604050505020304" pitchFamily="18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Schoolbook" panose="020406040505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anose="020406040505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anose="020406040505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anose="020406040505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Schoolbook" panose="02040604050505020304" pitchFamily="18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</p:grpSp>
      <p:sp>
        <p:nvSpPr>
          <p:cNvPr id="27" name="Text Box 25">
            <a:extLst>
              <a:ext uri="{FF2B5EF4-FFF2-40B4-BE49-F238E27FC236}">
                <a16:creationId xmlns:a16="http://schemas.microsoft.com/office/drawing/2014/main" id="{8F29A9BB-2510-4416-8FD4-43767212B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3999" y="5566240"/>
            <a:ext cx="15536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chemeClr val="tx2"/>
                </a:solidFill>
                <a:latin typeface="VAG Rounded Std Light" pitchFamily="34" charset="0"/>
              </a:rPr>
              <a:t>Index </a:t>
            </a:r>
            <a:r>
              <a:rPr lang="en-US" altLang="en-US" sz="2000" b="1" dirty="0" smtClean="0">
                <a:solidFill>
                  <a:schemeClr val="tx2"/>
                </a:solidFill>
                <a:latin typeface="VAG Rounded Std Light" pitchFamily="34" charset="0"/>
              </a:rPr>
              <a:t>Fund</a:t>
            </a:r>
            <a:endParaRPr lang="en-US" altLang="en-US" sz="2000" b="1" dirty="0">
              <a:solidFill>
                <a:schemeClr val="tx2"/>
              </a:solidFill>
              <a:latin typeface="VAG Rounded Std Light" pitchFamily="34" charset="0"/>
            </a:endParaRP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F3853B79-3DBB-4236-8DD3-027687A91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1091" y="5590177"/>
            <a:ext cx="906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chemeClr val="tx2"/>
                </a:solidFill>
                <a:latin typeface="VAG Rounded Std Light" pitchFamily="34" charset="0"/>
              </a:rPr>
              <a:t>Stocks</a:t>
            </a:r>
          </a:p>
        </p:txBody>
      </p:sp>
      <p:sp>
        <p:nvSpPr>
          <p:cNvPr id="29" name="AutoShape 23">
            <a:extLst>
              <a:ext uri="{FF2B5EF4-FFF2-40B4-BE49-F238E27FC236}">
                <a16:creationId xmlns:a16="http://schemas.microsoft.com/office/drawing/2014/main" id="{540DFEDA-2F91-4E2F-9195-3951C70BD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763" y="5408834"/>
            <a:ext cx="1180645" cy="744264"/>
          </a:xfrm>
          <a:prstGeom prst="triangle">
            <a:avLst>
              <a:gd name="adj" fmla="val 50000"/>
            </a:avLst>
          </a:prstGeom>
          <a:solidFill>
            <a:srgbClr val="00857C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chemeClr val="bg1"/>
                </a:solidFill>
                <a:latin typeface="VAG Rounded Std Light" pitchFamily="34" charset="0"/>
              </a:rPr>
              <a:t>ETF</a:t>
            </a:r>
          </a:p>
        </p:txBody>
      </p:sp>
    </p:spTree>
    <p:extLst>
      <p:ext uri="{BB962C8B-B14F-4D97-AF65-F5344CB8AC3E}">
        <p14:creationId xmlns:p14="http://schemas.microsoft.com/office/powerpoint/2010/main" val="40747854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6" dur="1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9" dur="1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12" dur="1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15" dur="1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Advantages of ETFs</a:t>
            </a:r>
            <a:endParaRPr lang="en-IN" sz="28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8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916481" y="5250448"/>
            <a:ext cx="8072437" cy="8354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665" lvl="1" indent="0" algn="just">
              <a:spcBef>
                <a:spcPts val="0"/>
              </a:spcBef>
              <a:buClr>
                <a:srgbClr val="000000"/>
              </a:buClr>
              <a:buSzPct val="60000"/>
              <a:buNone/>
            </a:pPr>
            <a:r>
              <a:rPr lang="en-US" sz="2000" dirty="0">
                <a:ln w="0"/>
                <a:solidFill>
                  <a:srgbClr val="7030A0"/>
                </a:solidFill>
                <a:latin typeface="Bookman Old Style" panose="02050604050505020204" pitchFamily="18" charset="0"/>
              </a:rPr>
              <a:t>I</a:t>
            </a:r>
            <a:r>
              <a:rPr lang="en-US" sz="2000" dirty="0" smtClean="0">
                <a:ln w="0"/>
                <a:solidFill>
                  <a:srgbClr val="7030A0"/>
                </a:solidFill>
                <a:latin typeface="Bookman Old Style" panose="02050604050505020204" pitchFamily="18" charset="0"/>
              </a:rPr>
              <a:t>nvestors in ETFs can </a:t>
            </a:r>
            <a:r>
              <a:rPr lang="en-US" sz="2000" dirty="0">
                <a:ln w="0"/>
                <a:solidFill>
                  <a:srgbClr val="7030A0"/>
                </a:solidFill>
                <a:latin typeface="Bookman Old Style" panose="02050604050505020204" pitchFamily="18" charset="0"/>
              </a:rPr>
              <a:t>benefit both the flexibility of a stock as </a:t>
            </a:r>
            <a:r>
              <a:rPr lang="en-US" sz="2000" dirty="0" smtClean="0">
                <a:ln w="0"/>
                <a:solidFill>
                  <a:srgbClr val="7030A0"/>
                </a:solidFill>
                <a:latin typeface="Bookman Old Style" panose="02050604050505020204" pitchFamily="18" charset="0"/>
              </a:rPr>
              <a:t>well </a:t>
            </a:r>
            <a:r>
              <a:rPr lang="en-US" sz="2000" dirty="0">
                <a:ln w="0"/>
                <a:solidFill>
                  <a:srgbClr val="7030A0"/>
                </a:solidFill>
                <a:latin typeface="Bookman Old Style" panose="02050604050505020204" pitchFamily="18" charset="0"/>
              </a:rPr>
              <a:t>as the diversification</a:t>
            </a:r>
            <a:endParaRPr lang="en-IN" sz="2000" dirty="0">
              <a:ln w="0"/>
              <a:solidFill>
                <a:srgbClr val="7030A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866" y="1021447"/>
            <a:ext cx="8170051" cy="408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5746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08743" y="133729"/>
            <a:ext cx="8786809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6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Difference between ETFs, Stocks &amp; Mutual Funds</a:t>
            </a:r>
            <a:endParaRPr lang="en-IN" sz="2600" b="1" spc="-1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9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839499"/>
              </p:ext>
            </p:extLst>
          </p:nvPr>
        </p:nvGraphicFramePr>
        <p:xfrm>
          <a:off x="624380" y="914893"/>
          <a:ext cx="8571172" cy="533398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172881">
                  <a:extLst>
                    <a:ext uri="{9D8B030D-6E8A-4147-A177-3AD203B41FA5}">
                      <a16:colId xmlns:a16="http://schemas.microsoft.com/office/drawing/2014/main" val="1165504247"/>
                    </a:ext>
                  </a:extLst>
                </a:gridCol>
                <a:gridCol w="1115761">
                  <a:extLst>
                    <a:ext uri="{9D8B030D-6E8A-4147-A177-3AD203B41FA5}">
                      <a16:colId xmlns:a16="http://schemas.microsoft.com/office/drawing/2014/main" val="1032631016"/>
                    </a:ext>
                  </a:extLst>
                </a:gridCol>
                <a:gridCol w="1204491">
                  <a:extLst>
                    <a:ext uri="{9D8B030D-6E8A-4147-A177-3AD203B41FA5}">
                      <a16:colId xmlns:a16="http://schemas.microsoft.com/office/drawing/2014/main" val="3117327167"/>
                    </a:ext>
                  </a:extLst>
                </a:gridCol>
                <a:gridCol w="1078039">
                  <a:extLst>
                    <a:ext uri="{9D8B030D-6E8A-4147-A177-3AD203B41FA5}">
                      <a16:colId xmlns:a16="http://schemas.microsoft.com/office/drawing/2014/main" val="3742782751"/>
                    </a:ext>
                  </a:extLst>
                </a:gridCol>
              </a:tblGrid>
              <a:tr h="6292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Functionality</a:t>
                      </a:r>
                      <a:r>
                        <a:rPr lang="en-US" sz="1800" baseline="0" dirty="0" smtClean="0"/>
                        <a:t> </a:t>
                      </a:r>
                      <a:endParaRPr lang="en-IN" sz="1800" dirty="0" smtClean="0"/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ETFs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Stocks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MF</a:t>
                      </a:r>
                      <a:r>
                        <a:rPr lang="en-US" baseline="0" dirty="0" smtClean="0"/>
                        <a:t> Units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328850"/>
                  </a:ext>
                </a:extLst>
              </a:tr>
              <a:tr h="62929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800" dirty="0" smtClean="0"/>
                        <a:t>Real time</a:t>
                      </a:r>
                      <a:r>
                        <a:rPr lang="en-US" sz="1800" baseline="0" dirty="0" smtClean="0"/>
                        <a:t> trading &amp; pricing throughout market hours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607211"/>
                  </a:ext>
                </a:extLst>
              </a:tr>
              <a:tr h="62929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800" dirty="0" smtClean="0"/>
                        <a:t>Can be purchased through</a:t>
                      </a:r>
                      <a:r>
                        <a:rPr lang="en-US" sz="1800" baseline="0" dirty="0" smtClean="0"/>
                        <a:t> brokers and /or online trading a/c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64343"/>
                  </a:ext>
                </a:extLst>
              </a:tr>
              <a:tr h="62929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800" dirty="0" smtClean="0"/>
                        <a:t>Can be traded real time on the Exchange</a:t>
                      </a:r>
                      <a:r>
                        <a:rPr lang="en-US" sz="1800" baseline="0" dirty="0" smtClean="0"/>
                        <a:t> platform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164566"/>
                  </a:ext>
                </a:extLst>
              </a:tr>
              <a:tr h="62929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800" dirty="0" smtClean="0"/>
                        <a:t>Is Diversification possible with a single unit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942567"/>
                  </a:ext>
                </a:extLst>
              </a:tr>
              <a:tr h="89899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800" dirty="0" smtClean="0"/>
                        <a:t>Returns</a:t>
                      </a:r>
                      <a:r>
                        <a:rPr lang="en-US" sz="1800" baseline="0" dirty="0" smtClean="0"/>
                        <a:t> at par with the market / Index 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(subject to applicable fees and expenses)</a:t>
                      </a:r>
                      <a:endParaRPr lang="en-IN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734692"/>
                  </a:ext>
                </a:extLst>
              </a:tr>
              <a:tr h="62929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800" dirty="0" smtClean="0"/>
                        <a:t>Paper less investing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506239"/>
                  </a:ext>
                </a:extLst>
              </a:tr>
              <a:tr h="57910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1800" dirty="0" smtClean="0"/>
                        <a:t>Exit Load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612801"/>
                  </a:ext>
                </a:extLst>
              </a:tr>
            </a:tbl>
          </a:graphicData>
        </a:graphic>
      </p:graphicFrame>
      <p:pic>
        <p:nvPicPr>
          <p:cNvPr id="48" name="Pictur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967" y="1736974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1815" y="1770297"/>
            <a:ext cx="394435" cy="350608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334" y="5136863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967" y="2382228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1814" y="3692155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1815" y="5784285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335" y="2990796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6333" y="2395876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336" y="1710098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967" y="2996667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966" y="3682865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5311" y="4454933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569" y="5119982"/>
            <a:ext cx="394435" cy="33886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1814" y="2384816"/>
            <a:ext cx="394435" cy="350608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2031" y="4378308"/>
            <a:ext cx="394435" cy="350608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1895" y="4407974"/>
            <a:ext cx="394435" cy="350608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1895" y="5770560"/>
            <a:ext cx="394435" cy="350608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568" y="5769462"/>
            <a:ext cx="394435" cy="350608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1814" y="3012221"/>
            <a:ext cx="394435" cy="350608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5335" y="3720029"/>
            <a:ext cx="394435" cy="35060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568" y="5089851"/>
            <a:ext cx="394435" cy="33886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627805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Klassify>
  <SNO>1</SNO>
  <KDate>2022-01-19 12:45:46</KDate>
  <Classification>SEBI-INTERNAL</Classification>
  <Subclassification/>
  <HostName>MUM0112197</HostName>
  <Domain_User>SEBINT/2197</Domain_User>
  <IPAdd>10.88.98.216</IPAdd>
  <FilePath>C:\Users\2197\Desktop\Revised PPT on ETFs 19Jan2022.pptx</FilePath>
  <KID>8C04BA9BD133637781931463882639</KID>
  <UniqueName/>
  <Suggested/>
  <Justification/>
</Klassify>
</file>

<file path=customXml/itemProps1.xml><?xml version="1.0" encoding="utf-8"?>
<ds:datastoreItem xmlns:ds="http://schemas.openxmlformats.org/officeDocument/2006/customXml" ds:itemID="{157C5A33-D5A2-4EDC-A2B9-700858253BC1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8926</TotalTime>
  <Words>1902</Words>
  <Application>Microsoft Office PowerPoint</Application>
  <PresentationFormat>A4 Paper (210x297 mm)</PresentationFormat>
  <Paragraphs>396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49" baseType="lpstr">
      <vt:lpstr>MS PGothic</vt:lpstr>
      <vt:lpstr>Algerian</vt:lpstr>
      <vt:lpstr>Arial</vt:lpstr>
      <vt:lpstr>Arial Black</vt:lpstr>
      <vt:lpstr>Book Antiqua</vt:lpstr>
      <vt:lpstr>Bookman Old Style</vt:lpstr>
      <vt:lpstr>Calibri</vt:lpstr>
      <vt:lpstr>Corbel</vt:lpstr>
      <vt:lpstr>Courier New</vt:lpstr>
      <vt:lpstr>DejaVu Sans</vt:lpstr>
      <vt:lpstr>Eras Demi ITC</vt:lpstr>
      <vt:lpstr>Footlight MT Light</vt:lpstr>
      <vt:lpstr>Mangal</vt:lpstr>
      <vt:lpstr>Symbol</vt:lpstr>
      <vt:lpstr>Times New Roman</vt:lpstr>
      <vt:lpstr>Ubuntu</vt:lpstr>
      <vt:lpstr>VAG Rounded Std Light</vt:lpstr>
      <vt:lpstr>Wingdings</vt:lpstr>
      <vt:lpstr>Wingdings 2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Additional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krishnanand</dc:creator>
  <cp:lastModifiedBy>DHARMAPPA N BAGALI</cp:lastModifiedBy>
  <cp:revision>230</cp:revision>
  <cp:lastPrinted>2022-05-09T10:45:23Z</cp:lastPrinted>
  <dcterms:modified xsi:type="dcterms:W3CDTF">2022-05-09T10:46:05Z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SEBI-INTERNAL</vt:lpwstr>
  </property>
  <property fmtid="{D5CDD505-2E9C-101B-9397-08002B2CF9AE}" pid="3" name="Rules">
    <vt:lpwstr/>
  </property>
  <property fmtid="{D5CDD505-2E9C-101B-9397-08002B2CF9AE}" pid="4" name="KID">
    <vt:lpwstr>8C04BA9BD133637781931463882639</vt:lpwstr>
  </property>
</Properties>
</file>